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Preparing a Digital Forensics Investigation</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1800"/>
            </a:pPr>
            <a:r>
              <a:t>Case number: Unique identifier assigned by the organization when the investigation starts.</a:t>
            </a:r>
          </a:p>
          <a:p>
            <a:pPr>
              <a:defRPr sz="1800"/>
            </a:pPr>
            <a:r>
              <a:t>Investigating organization: Name of the organization conducting the investigation, especially relevant in large corporations with multiple locations.</a:t>
            </a:r>
          </a:p>
          <a:p>
            <a:pPr>
              <a:defRPr sz="1800"/>
            </a:pPr>
            <a:r>
              <a:t>Investigator: Name of the assigned investigator; specify the lead investigator if multiple are involved.</a:t>
            </a:r>
          </a:p>
          <a:p>
            <a:pPr>
              <a:defRPr sz="1800"/>
            </a:pPr>
            <a:r>
              <a:t>Nature of case: Brief description of the case, e.g., 'data recovery for corporate litigation' or 'employee policy violation case'.</a:t>
            </a:r>
          </a:p>
          <a:p>
            <a:pPr>
              <a:defRPr sz="1800"/>
            </a:pPr>
            <a:r>
              <a:t>Location evidence was obtained: Exact location where evidence was collected; use a new form for each location if using multi-evidence forms.</a:t>
            </a:r>
          </a:p>
          <a:p>
            <a:pPr>
              <a:defRPr sz="1800"/>
            </a:pPr>
            <a:r>
              <a:t>Description of evidence: List of evidence items, e.g., 'hard drive, 250 GB' or 'one USB drive, 8 GB'. Include photos if applicable.</a:t>
            </a:r>
          </a:p>
          <a:p>
            <a:pPr>
              <a:defRPr sz="1800"/>
            </a:pPr>
            <a:r>
              <a:t>Vendor name: Manufacturer's name of the computer component, e.g., 'Maxtor 250 GB hard drive' or 'SanDisk 8 GB USB drive'.</a:t>
            </a:r>
          </a:p>
          <a:p>
            <a:pPr>
              <a:defRPr sz="1800"/>
            </a:pPr>
            <a:r>
              <a:t>Model number or serial number: Include model numbers (if available) for components like hard drives, memory chips, and expansion cards.</a:t>
            </a:r>
          </a:p>
          <a:p>
            <a:pPr>
              <a:defRPr sz="1800"/>
            </a:pPr>
            <a:r>
              <a:t>Evidence recovered by: Name of the investigator who recovered the evidence, initiating the chain of custody.</a:t>
            </a:r>
          </a:p>
          <a:p>
            <a:pPr>
              <a:defRPr sz="1800"/>
            </a:pPr>
            <a:r>
              <a:t>Date and time: When the evidence was taken into custody, establishing the start of the chain of custody.</a:t>
            </a:r>
          </a:p>
          <a:p>
            <a:pPr>
              <a:defRPr sz="1800"/>
            </a:pPr>
            <a:r>
              <a:t>Evidence placed in locker: Specifies the approved secure container and the time the evidence was stored.</a:t>
            </a:r>
          </a:p>
          <a:p>
            <a:pPr>
              <a:defRPr sz="1800"/>
            </a:pPr>
            <a:r>
              <a:t>Item #/Evidence processed by/Disposition of evidence/Date/Time: Details of evidence retrieval, processing, and actions taken.</a:t>
            </a:r>
          </a:p>
          <a:p>
            <a:pPr>
              <a:defRPr sz="1800"/>
            </a:pPr>
            <a:r>
              <a:t>Page: Page numbers for multi-evidence forms, indicating the total number of pages for the evidence group.</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Developing Digital Forensics Resources</a:t>
            </a:r>
          </a:p>
        </p:txBody>
      </p:sp>
      <p:sp>
        <p:nvSpPr>
          <p:cNvPr id="3" name="Content Placeholder 2"/>
          <p:cNvSpPr>
            <a:spLocks noGrp="1"/>
          </p:cNvSpPr>
          <p:nvPr>
            <p:ph idx="10" sz="quarter"/>
          </p:nvPr>
        </p:nvSpPr>
        <p:spPr/>
        <p:txBody>
          <a:bodyPr>
            <a:normAutofit/>
          </a:bodyPr>
          <a:lstStyle/>
          <a:p/>
          <a:p>
            <a:pPr>
              <a:defRPr b="1"/>
            </a:pPr>
            <a:r>
              <a:t>Which of the following best illustrates the importance of collaborating with user groups and experts in digital forensics?</a:t>
            </a:r>
          </a:p>
          <a:p>
            <a:pPr lvl="1"/>
            <a:r>
              <a:t>A) A forensic investigator can rely solely on their own expertise without needing external resources.</a:t>
            </a:r>
          </a:p>
          <a:p>
            <a:pPr lvl="1"/>
            <a:r>
              <a:t>B) A user group helped convict a suspect by providing critical information about an obscure operating system.</a:t>
            </a:r>
          </a:p>
          <a:p>
            <a:pPr lvl="1"/>
            <a:r>
              <a:t>C) Digital forensics professionals should avoid using social media to connect with experts.</a:t>
            </a:r>
          </a:p>
          <a:p>
            <a:pPr lvl="1"/>
            <a:r>
              <a:t>D) Maintaining contact with experts in different technical areas is unnecessary for a digital forensics investigator.</a:t>
            </a:r>
          </a:p>
        </p:txBody>
      </p:sp>
      <p:sp>
        <p:nvSpPr>
          <p:cNvPr id="4" name="Text Placeholder 3"/>
          <p:cNvSpPr>
            <a:spLocks noGrp="1"/>
          </p:cNvSpPr>
          <p:nvPr>
            <p:ph type="body" idx="11" sz="quarter"/>
          </p:nvPr>
        </p:nvSpPr>
        <p:spPr/>
        <p:txBody>
          <a:bodyPr/>
          <a:lstStyle/>
          <a:p/>
          <a:p>
            <a:r>
              <a:t> Answer: B - This option directly references the example in the text where a user group provided essential information about CoCo DOS, which was crucial in convicting a suspect. It highlights the practical value of collaboration with user groups and experts in overcoming technical challenges.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Attorney-Client Privilege Investigations</a:t>
            </a:r>
          </a:p>
        </p:txBody>
      </p:sp>
      <p:sp>
        <p:nvSpPr>
          <p:cNvPr id="3" name="Content Placeholder 2"/>
          <p:cNvSpPr>
            <a:spLocks noGrp="1"/>
          </p:cNvSpPr>
          <p:nvPr>
            <p:ph idx="10" sz="quarter"/>
          </p:nvPr>
        </p:nvSpPr>
        <p:spPr/>
        <p:txBody>
          <a:bodyPr>
            <a:normAutofit/>
          </a:bodyPr>
          <a:lstStyle/>
          <a:p/>
          <a:p>
            <a:pPr>
              <a:defRPr b="1"/>
            </a:pPr>
            <a:r>
              <a:t>Which of the following is a recommended practice when handling binary files like CAD drawings during an attorney-client privilege investigation?</a:t>
            </a:r>
          </a:p>
          <a:p>
            <a:pPr lvl="1"/>
            <a:r>
              <a:t>A) Share the binary files directly with the attorney without any additional steps.</a:t>
            </a:r>
          </a:p>
          <a:p>
            <a:pPr lvl="1"/>
            <a:r>
              <a:t>B) Use a proprietary CAD program to view the files and provide printouts if necessary.</a:t>
            </a:r>
          </a:p>
          <a:p>
            <a:pPr lvl="1"/>
            <a:r>
              <a:t>C) Ignore the binary files since they are not relevant to legal matters.</a:t>
            </a:r>
          </a:p>
          <a:p>
            <a:pPr lvl="1"/>
            <a:r>
              <a:t>D) Delete the binary files to protect confidentiality.</a:t>
            </a:r>
          </a:p>
        </p:txBody>
      </p:sp>
      <p:sp>
        <p:nvSpPr>
          <p:cNvPr id="4" name="Text Placeholder 3"/>
          <p:cNvSpPr>
            <a:spLocks noGrp="1"/>
          </p:cNvSpPr>
          <p:nvPr>
            <p:ph type="body" idx="11" sz="quarter"/>
          </p:nvPr>
        </p:nvSpPr>
        <p:spPr/>
        <p:txBody>
          <a:bodyPr/>
          <a:lstStyle/>
          <a:p/>
          <a:p>
            <a:r>
              <a:t> Answer: B - The correct practice is to use the appropriate proprietary CAD program to view the files and provide printouts if necessary. This ensures that the attorney can review the evidence while maintaining confidentiality and adhering to the requirements of attorney-client privilege.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Designating an Authorized Requester</a:t>
            </a:r>
          </a:p>
        </p:txBody>
      </p:sp>
      <p:sp>
        <p:nvSpPr>
          <p:cNvPr id="4" name="Content Placeholder 3"/>
          <p:cNvSpPr>
            <a:spLocks noGrp="1"/>
          </p:cNvSpPr>
          <p:nvPr>
            <p:ph idx="10" sz="quarter"/>
          </p:nvPr>
        </p:nvSpPr>
        <p:spPr/>
        <p:txBody>
          <a:bodyPr>
            <a:normAutofit/>
          </a:bodyPr>
          <a:lstStyle/>
          <a:p>
            <a:pPr>
              <a:defRPr sz="2400"/>
            </a:pPr>
            <a:r>
              <a:t>Investigations must establish a clear line of authority.</a:t>
            </a:r>
          </a:p>
          <a:p>
            <a:pPr>
              <a:defRPr sz="2400"/>
            </a:pPr>
            <a:r>
              <a:t>Warning banners should state the company's rights of computer ownership.</a:t>
            </a:r>
          </a:p>
          <a:p>
            <a:pPr>
              <a:defRPr sz="2400"/>
            </a:pPr>
            <a:r>
              <a:t>Executive management should define policies to avoid conflicts from competing interests.</a:t>
            </a:r>
          </a:p>
          <a:p>
            <a:pPr>
              <a:defRPr sz="2400"/>
            </a:pPr>
            <a:r>
              <a:t>In large organizations, competition for funding can lead to false allegations of misconduct.</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Digital evidence recovery involves retrieving data from storage devices.</a:t>
            </a:r>
          </a:p>
          <a:p>
            <a:pPr>
              <a:defRPr sz="2400"/>
            </a:pPr>
            <a:r>
              <a:t>Deleted files and file fragments remain on the disk until overwritten.</a:t>
            </a:r>
          </a:p>
          <a:p>
            <a:pPr>
              <a:defRPr sz="2400"/>
            </a:pPr>
            <a:r>
              <a:t>Free space on the disk can be used for new files, allowing deleted data to be recovered.</a:t>
            </a:r>
          </a:p>
          <a:p>
            <a:pPr>
              <a:defRPr sz="2400"/>
            </a:pPr>
            <a:r>
              <a:t>Forensic tools like Autopsy can recover deleted files for use as evidence.</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Securing Your Evidence</a:t>
            </a:r>
          </a:p>
        </p:txBody>
      </p:sp>
      <p:sp>
        <p:nvSpPr>
          <p:cNvPr id="4" name="Content Placeholder 3"/>
          <p:cNvSpPr>
            <a:spLocks noGrp="1"/>
          </p:cNvSpPr>
          <p:nvPr>
            <p:ph idx="10" sz="quarter"/>
          </p:nvPr>
        </p:nvSpPr>
        <p:spPr/>
        <p:txBody>
          <a:bodyPr>
            <a:normAutofit/>
          </a:bodyPr>
          <a:lstStyle/>
          <a:p>
            <a:pPr>
              <a:defRPr sz="2400"/>
            </a:pPr>
            <a:r>
              <a:t>Use antistatic bags and pads to prevent damage from static electricity.</a:t>
            </a:r>
          </a:p>
          <a:p>
            <a:pPr>
              <a:defRPr sz="2400"/>
            </a:pPr>
            <a:r>
              <a:t>Handle computer components with care to avoid physical damage.</a:t>
            </a:r>
          </a:p>
          <a:p>
            <a:pPr>
              <a:defRPr sz="2400"/>
            </a:pPr>
            <a:r>
              <a:t>Secure large components with evidence tape, sealing all openings.</a:t>
            </a:r>
          </a:p>
          <a:p>
            <a:pPr>
              <a:defRPr sz="2400"/>
            </a:pPr>
            <a:r>
              <a:t>Write your initials on evidence tape to ensure tamper-evidence.</a:t>
            </a:r>
          </a:p>
          <a:p>
            <a:pPr>
              <a:defRPr sz="2400"/>
            </a:pPr>
            <a:r>
              <a:t>Use well-padded containers for transport to protect evidence.</a:t>
            </a:r>
          </a:p>
          <a:p>
            <a:pPr>
              <a:defRPr sz="2400"/>
            </a:pPr>
            <a:r>
              <a:t>Save discarded packaging materials for future use with computer devices.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Designating an Authorized Requester</a:t>
            </a:r>
          </a:p>
        </p:txBody>
      </p:sp>
      <p:sp>
        <p:nvSpPr>
          <p:cNvPr id="4" name="Content Placeholder 3"/>
          <p:cNvSpPr>
            <a:spLocks noGrp="1"/>
          </p:cNvSpPr>
          <p:nvPr>
            <p:ph idx="10" sz="quarter"/>
          </p:nvPr>
        </p:nvSpPr>
        <p:spPr/>
        <p:txBody>
          <a:bodyPr>
            <a:normAutofit/>
          </a:bodyPr>
          <a:lstStyle/>
          <a:p>
            <a:pPr>
              <a:defRPr sz="2400"/>
            </a:pPr>
            <a:r>
              <a:t>Corporate security investigations</a:t>
            </a:r>
          </a:p>
          <a:p>
            <a:pPr>
              <a:defRPr sz="2400"/>
            </a:pPr>
            <a:r>
              <a:t>Corporate ethics office</a:t>
            </a:r>
          </a:p>
          <a:p>
            <a:pPr>
              <a:defRPr sz="2400"/>
            </a:pPr>
            <a:r>
              <a:t>Corporate equal employment opportunity office</a:t>
            </a:r>
          </a:p>
          <a:p>
            <a:pPr>
              <a:defRPr sz="2400"/>
            </a:pPr>
            <a:r>
              <a:t>Internal auditing</a:t>
            </a:r>
          </a:p>
          <a:p>
            <a:pPr>
              <a:defRPr sz="2400"/>
            </a:pPr>
            <a:r>
              <a:t>The general counsel or legal department</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Digital evidence recovery involves retrieving data that has been deleted or overwritten.</a:t>
            </a:r>
          </a:p>
          <a:p>
            <a:pPr>
              <a:defRPr sz="2400"/>
            </a:pPr>
            <a:r>
              <a:t>When files are deleted, the space they occupied becomes free space, which can be used for new files.</a:t>
            </a:r>
          </a:p>
          <a:p>
            <a:pPr>
              <a:defRPr sz="2400"/>
            </a:pPr>
            <a:r>
              <a:t>Deleted files remain on the disk until overwritten by new data.</a:t>
            </a:r>
          </a:p>
          <a:p>
            <a:pPr>
              <a:defRPr sz="2400"/>
            </a:pPr>
            <a:r>
              <a:t>Forensic tools like Autopsy can recover deleted files for use as evidence.</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Securing Your Evidence</a:t>
            </a:r>
          </a:p>
        </p:txBody>
      </p:sp>
      <p:sp>
        <p:nvSpPr>
          <p:cNvPr id="4" name="Content Placeholder 3"/>
          <p:cNvSpPr>
            <a:spLocks noGrp="1"/>
          </p:cNvSpPr>
          <p:nvPr>
            <p:ph idx="10" sz="quarter"/>
          </p:nvPr>
        </p:nvSpPr>
        <p:spPr/>
        <p:txBody>
          <a:bodyPr>
            <a:normAutofit/>
          </a:bodyPr>
          <a:lstStyle/>
          <a:p>
            <a:pPr>
              <a:defRPr sz="2300"/>
            </a:pPr>
            <a:r>
              <a:t>Use antistatic bags and pads to prevent static electricity damage to digital components.</a:t>
            </a:r>
          </a:p>
          <a:p>
            <a:pPr>
              <a:defRPr sz="2300"/>
            </a:pPr>
            <a:r>
              <a:t>Secure large components with evidence tape, sealing all openings (drive bays, power/USB slots) to prevent tampering.</a:t>
            </a:r>
          </a:p>
          <a:p>
            <a:pPr>
              <a:defRPr sz="2300"/>
            </a:pPr>
            <a:r>
              <a:t>Write your initials on evidence tape to verify integrity in court; missing initials indicate tampering.</a:t>
            </a:r>
          </a:p>
          <a:p>
            <a:pPr>
              <a:defRPr sz="2300"/>
            </a:pPr>
            <a:r>
              <a:t>Place computer evidence in well-padded containers to prevent damage during transport.</a:t>
            </a:r>
          </a:p>
          <a:p>
            <a:pPr>
              <a:defRPr sz="2300"/>
            </a:pPr>
            <a:r>
              <a:t>Avoid extreme temperatures and humidity; protect from heat sources like car seats and magnetic interference.</a:t>
            </a:r>
          </a:p>
          <a:p>
            <a:pPr>
              <a:defRPr sz="2300"/>
            </a:pPr>
            <a:r>
              <a:t>Use discarded hard drive boxes and packing materials for temporary secure storage.</a:t>
            </a:r>
          </a:p>
          <a:p>
            <a:pPr>
              <a:defRPr sz="2300"/>
            </a:pPr>
            <a:r>
              <a:t>Improvise secure containers when necessary, ensuring components remain undisturbed and tamper-evident.</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Step 1: Double-click Ch01InChap01.exe to extract InChap01.dd and launch Autopsy.</a:t>
            </a:r>
          </a:p>
          <a:p>
            <a:pPr>
              <a:defRPr sz="2400"/>
            </a:pPr>
            <a:r>
              <a:t>Step 2: Create a new case named 'InChap01' with the work folder as the base directory.</a:t>
            </a:r>
          </a:p>
          <a:p>
            <a:pPr>
              <a:defRPr sz="2400"/>
            </a:pPr>
            <a:r>
              <a:t>Step 3: Set the case number and examiner name in the Additional Information window.</a:t>
            </a:r>
          </a:p>
          <a:p>
            <a:pPr>
              <a:defRPr sz="2400"/>
            </a:pPr>
            <a:r>
              <a:t>Step 4: Select 'Disk Image' as the data source and browse to Ch01InChap01.dd.</a:t>
            </a:r>
          </a:p>
          <a:p>
            <a:pPr>
              <a:defRPr sz="2400"/>
            </a:pPr>
            <a:r>
              <a:t>Step 5: Use default ingest modules and complete the setup.</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Procedures for Private-Sector High-Tech Investigations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300"/>
            </a:pPr>
            <a:r>
              <a:t>Keyword search in digital forensics involves identifying specific data values such as unique words, nonprintable characters, or hexadecimal codes.</a:t>
            </a:r>
          </a:p>
          <a:p>
            <a:pPr>
              <a:defRPr sz="2300"/>
            </a:pPr>
            <a:r>
              <a:t>Hexadecimal values are typically represented as 0x followed by the code (e.g., 0xA9 for copyright ©, 0xAE for registered trademark ™).</a:t>
            </a:r>
          </a:p>
          <a:p>
            <a:pPr>
              <a:defRPr sz="2300"/>
            </a:pPr>
            <a:r>
              <a:t>Autopsy allows searching for keywords like 'George' to find files associated with a specific name.</a:t>
            </a:r>
          </a:p>
          <a:p>
            <a:pPr>
              <a:defRPr sz="2300"/>
            </a:pPr>
            <a:r>
              <a:t>Steps to perform a keyword search in Autopsy:</a:t>
            </a:r>
          </a:p>
          <a:p>
            <a:pPr>
              <a:defRPr sz="2300"/>
            </a:pPr>
            <a:r>
              <a:t>1. Click the Keyword Search button and enter the search term (e.g., 'George').</a:t>
            </a:r>
          </a:p>
          <a:p>
            <a:pPr>
              <a:defRPr sz="2300"/>
            </a:pPr>
            <a:r>
              <a:t>2. Review results in the Result Viewer to identify relevant files.</a:t>
            </a:r>
          </a:p>
          <a:p>
            <a:pPr>
              <a:defRPr sz="2300"/>
            </a:pPr>
            <a:r>
              <a:t>3. Use the Keyword Lists feature to search for specific patterns like email addresses.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Use the Tag File feature to organize recovered files by creating custom tags.</a:t>
            </a:r>
          </a:p>
          <a:p>
            <a:pPr>
              <a:defRPr sz="2400"/>
            </a:pPr>
            <a:r>
              <a:t>Steps to tag files: Right-click a file, select 'Tag File' &gt; 'Tag and Comment', then enter a tag name.</a:t>
            </a:r>
          </a:p>
          <a:p>
            <a:pPr>
              <a:defRPr sz="2400"/>
            </a:pPr>
            <a:r>
              <a:t>Example: Tagging 'Billing Letter.doc' with 'Recovered Office Documents'.</a:t>
            </a:r>
          </a:p>
          <a:p>
            <a:pPr>
              <a:defRPr sz="2400"/>
            </a:pPr>
            <a:r>
              <a:t>Select multiple files using Ctrl+click and apply the same tag via 'Quick Tag'.</a:t>
            </a:r>
          </a:p>
          <a:p>
            <a:pPr>
              <a:defRPr sz="2400"/>
            </a:pPr>
            <a:r>
              <a:t>Tags help in filtering and managing evidence efficiently during investigations.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Use Autopsy to search for keywords related to the case.</a:t>
            </a:r>
          </a:p>
          <a:p>
            <a:pPr>
              <a:defRPr sz="2400"/>
            </a:pPr>
            <a:r>
              <a:t>Search for the name 'George' by clicking the Keyword Search button and entering 'George'.</a:t>
            </a:r>
          </a:p>
          <a:p>
            <a:pPr>
              <a:defRPr sz="2400"/>
            </a:pPr>
            <a:r>
              <a:t>Review results in the Result Viewer pane to identify files containing the name.</a:t>
            </a:r>
          </a:p>
          <a:p>
            <a:pPr>
              <a:defRPr sz="2400"/>
            </a:pPr>
            <a:r>
              <a:t>Search for email addresses using the Keyword Lists feature to find relevant communication.</a:t>
            </a:r>
          </a:p>
          <a:p>
            <a:pPr>
              <a:defRPr sz="2400"/>
            </a:pPr>
            <a:r>
              <a:t>Examine all e-mail addresses found in the search results for potential evidence.</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300"/>
            </a:pPr>
            <a:r>
              <a:t>Digital forensics programs can search for character strings (letters and numbers) and hexadecimal values.</a:t>
            </a:r>
          </a:p>
          <a:p>
            <a:pPr>
              <a:defRPr sz="2300"/>
            </a:pPr>
            <a:r>
              <a:t>Hexadecimal values are typically preceded with a zero and the letter x (e.g., 0xA9 for the copyright symbol or 0xAE for the registered trademark symbol).</a:t>
            </a:r>
          </a:p>
          <a:p>
            <a:pPr>
              <a:defRPr sz="2300"/>
            </a:pPr>
            <a:r>
              <a:t>To search for keywords of interest in the case, use Autopsy's Keyword Search feature.</a:t>
            </a:r>
          </a:p>
          <a:p>
            <a:pPr>
              <a:defRPr sz="2300"/>
            </a:pPr>
            <a:r>
              <a:t>For this case, search for any files associated with George Montgomery by typing 'George' in the search box.</a:t>
            </a:r>
          </a:p>
          <a:p>
            <a:pPr>
              <a:defRPr sz="2300"/>
            </a:pPr>
            <a:r>
              <a:t>After searching, review the results in the Result Viewer pane to identify files containing the name 'George'.</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400"/>
            </a:pPr>
            <a:r>
              <a:t>Use Autopsy to search for keywords related to the case.</a:t>
            </a:r>
          </a:p>
          <a:p>
            <a:pPr>
              <a:defRPr sz="2400"/>
            </a:pPr>
            <a:r>
              <a:t>Search for the name 'George' by clicking the Keyword Search button and entering 'George'.</a:t>
            </a:r>
          </a:p>
          <a:p>
            <a:pPr>
              <a:defRPr sz="2400"/>
            </a:pPr>
            <a:r>
              <a:t>Review results in the Result Viewer to identify files containing the name.</a:t>
            </a:r>
          </a:p>
          <a:p>
            <a:pPr>
              <a:defRPr sz="2400"/>
            </a:pPr>
            <a:r>
              <a:t>Search for email addresses using the Keyword Lists feature to find relevant communication.</a:t>
            </a:r>
          </a:p>
          <a:p>
            <a:pPr>
              <a:defRPr sz="2400"/>
            </a:pPr>
            <a:r>
              <a:t>Examine all e-mail addresses found in the search to identify potential evidence.</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300"/>
            </a:pPr>
            <a:r>
              <a:t>Hexadecimal values are typically preceded with a zero and the letter x to clearly identify what they represent.</a:t>
            </a:r>
          </a:p>
          <a:p>
            <a:pPr>
              <a:defRPr sz="2300"/>
            </a:pPr>
            <a:r>
              <a:t>Autopsy allows searching for keywords of interest in the case.</a:t>
            </a:r>
          </a:p>
          <a:p>
            <a:pPr>
              <a:defRPr sz="2300"/>
            </a:pPr>
            <a:r>
              <a:t>To find files associated with George Montgomery, search for the name 'George' using the Keyword Search feature.</a:t>
            </a:r>
          </a:p>
          <a:p>
            <a:pPr>
              <a:defRPr sz="2300"/>
            </a:pPr>
            <a:r>
              <a:t>After performing the search, examine the results in the Result Viewer pane to identify relevant files.</a:t>
            </a:r>
          </a:p>
          <a:p>
            <a:pPr>
              <a:defRPr sz="2300"/>
            </a:pPr>
            <a:r>
              <a:t>Additionally, use the Keyword Lists feature to search for email addresses and other relevant data values.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Digital Forensics</a:t>
            </a:r>
          </a:p>
        </p:txBody>
      </p:sp>
      <p:sp>
        <p:nvSpPr>
          <p:cNvPr id="3" name="Content Placeholder 2"/>
          <p:cNvSpPr>
            <a:spLocks noGrp="1"/>
          </p:cNvSpPr>
          <p:nvPr>
            <p:ph idx="10" sz="quarter"/>
          </p:nvPr>
        </p:nvSpPr>
        <p:spPr/>
        <p:txBody>
          <a:bodyPr>
            <a:normAutofit/>
          </a:bodyPr>
          <a:lstStyle/>
          <a:p/>
          <a:p>
            <a:pPr>
              <a:defRPr b="1"/>
            </a:pPr>
            <a:r>
              <a:t>According to the text, which of the following is a key requirement for the admissibility of digital evidence in legal proceedings?</a:t>
            </a:r>
          </a:p>
          <a:p>
            <a:pPr lvl="1"/>
            <a:r>
              <a:t>A) The evidence must be obtained through a search warrant in all cases.</a:t>
            </a:r>
          </a:p>
          <a:p>
            <a:pPr lvl="1"/>
            <a:r>
              <a:t>B) The evidence must be validated using mathematical hash functions.</a:t>
            </a:r>
          </a:p>
          <a:p>
            <a:pPr lvl="1"/>
            <a:r>
              <a:t>C) The evidence must be presented by an expert witness in all jurisdictions.</a:t>
            </a:r>
          </a:p>
          <a:p>
            <a:pPr lvl="1"/>
            <a:r>
              <a:t>D) The evidence must be stored exclusively on government servers.</a:t>
            </a:r>
          </a:p>
        </p:txBody>
      </p:sp>
      <p:sp>
        <p:nvSpPr>
          <p:cNvPr id="4" name="Text Placeholder 3"/>
          <p:cNvSpPr>
            <a:spLocks noGrp="1"/>
          </p:cNvSpPr>
          <p:nvPr>
            <p:ph type="body" idx="11" sz="quarter"/>
          </p:nvPr>
        </p:nvSpPr>
        <p:spPr/>
        <p:txBody>
          <a:bodyPr/>
          <a:lstStyle/>
          <a:p/>
          <a:p>
            <a:r>
              <a:t> Answer: B - The text emphasizes that digital evidence must be validated using mathematical hash functions to ensure its integrity and authenticity, which is a key requirement for its admissibility in legal proceedings.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Taking a Systematic Approach</a:t>
            </a:r>
          </a:p>
        </p:txBody>
      </p:sp>
      <p:sp>
        <p:nvSpPr>
          <p:cNvPr id="3" name="Content Placeholder 2"/>
          <p:cNvSpPr>
            <a:spLocks noGrp="1"/>
          </p:cNvSpPr>
          <p:nvPr>
            <p:ph idx="10" sz="quarter"/>
          </p:nvPr>
        </p:nvSpPr>
        <p:spPr/>
        <p:txBody>
          <a:bodyPr>
            <a:normAutofit/>
          </a:bodyPr>
          <a:lstStyle/>
          <a:p/>
          <a:p>
            <a:pPr>
              <a:defRPr b="1"/>
            </a:pPr>
            <a:r>
              <a:t>Which of the following is a key step in the systematic approach to digital investigations?</a:t>
            </a:r>
          </a:p>
          <a:p>
            <a:pPr lvl="1"/>
            <a:r>
              <a:t>A) Ignoring potential risks to avoid complications</a:t>
            </a:r>
          </a:p>
          <a:p>
            <a:pPr lvl="1"/>
            <a:r>
              <a:t>B) Creating a detailed checklist of steps and estimated time for each step</a:t>
            </a:r>
          </a:p>
          <a:p>
            <a:pPr lvl="1"/>
            <a:r>
              <a:t>C) Skipping the initial assessment to save time</a:t>
            </a:r>
          </a:p>
          <a:p>
            <a:pPr lvl="1"/>
            <a:r>
              <a:t>D) Relying solely on intuition without planning</a:t>
            </a:r>
          </a:p>
        </p:txBody>
      </p:sp>
      <p:sp>
        <p:nvSpPr>
          <p:cNvPr id="4" name="Text Placeholder 3"/>
          <p:cNvSpPr>
            <a:spLocks noGrp="1"/>
          </p:cNvSpPr>
          <p:nvPr>
            <p:ph type="body" idx="11" sz="quarter"/>
          </p:nvPr>
        </p:nvSpPr>
        <p:spPr/>
        <p:txBody>
          <a:bodyPr/>
          <a:lstStyle/>
          <a:p/>
          <a:p>
            <a:r>
              <a:t> Answer: B - Creating a detailed checklist is a key step in the systematic approach, as it helps ensure that all necessary steps are followed and provides a clear plan for the investigation.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Conducting Security Investigations</a:t>
            </a:r>
          </a:p>
        </p:txBody>
      </p:sp>
      <p:sp>
        <p:nvSpPr>
          <p:cNvPr id="4" name="Content Placeholder 3"/>
          <p:cNvSpPr>
            <a:spLocks noGrp="1"/>
          </p:cNvSpPr>
          <p:nvPr>
            <p:ph idx="10" sz="quarter"/>
          </p:nvPr>
        </p:nvSpPr>
        <p:spPr/>
        <p:txBody>
          <a:bodyPr>
            <a:normAutofit/>
          </a:bodyPr>
          <a:lstStyle/>
          <a:p>
            <a:pPr>
              <a:defRPr sz="2400"/>
            </a:pPr>
            <a:r>
              <a:t>Conducting a digital investigation in the private sector is similar to public sector investigations.</a:t>
            </a:r>
          </a:p>
          <a:p>
            <a:pPr>
              <a:defRPr sz="2400"/>
            </a:pPr>
            <a:r>
              <a:t>Public sector investigations focus on criminal allegations and gathering evidence to support them.</a:t>
            </a:r>
          </a:p>
          <a:p>
            <a:pPr>
              <a:defRPr sz="2400"/>
            </a:pPr>
            <a:r>
              <a:t>Private sector investigations focus on violations of company rules or attacks on company assets.</a:t>
            </a:r>
          </a:p>
          <a:p>
            <a:pPr>
              <a:defRPr sz="2400"/>
            </a:pPr>
            <a:r>
              <a:t>Three common types of situations in private-sector environments are:</a:t>
            </a:r>
          </a:p>
          <a:p>
            <a:pPr>
              <a:defRPr sz="2400"/>
            </a:pPr>
            <a:r>
              <a:t>1. Abuse or misuse of digital assets</a:t>
            </a:r>
          </a:p>
          <a:p>
            <a:pPr>
              <a:defRPr sz="2400"/>
            </a:pPr>
            <a:r>
              <a:t>2. E-mail abuse</a:t>
            </a:r>
          </a:p>
          <a:p>
            <a:pPr>
              <a:defRPr sz="2400"/>
            </a:pPr>
            <a:r>
              <a:t>3. Internet abuse</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Analyzing Your Digital Evidence</a:t>
            </a:r>
          </a:p>
        </p:txBody>
      </p:sp>
      <p:sp>
        <p:nvSpPr>
          <p:cNvPr id="3" name="Subtitle 2"/>
          <p:cNvSpPr>
            <a:spLocks noGrp="1"/>
          </p:cNvSpPr>
          <p:nvPr>
            <p:ph type="subTitle" idx="1"/>
          </p:nvPr>
        </p:nvSpPr>
        <p:spPr/>
        <p:txBody>
          <a:bodyPr/>
          <a:lstStyle/>
          <a:p>
            <a:r>
              <a:t>Some Additional Features of Autopsy</a:t>
            </a:r>
          </a:p>
        </p:txBody>
      </p:sp>
      <p:sp>
        <p:nvSpPr>
          <p:cNvPr id="4" name="Content Placeholder 3"/>
          <p:cNvSpPr>
            <a:spLocks noGrp="1"/>
          </p:cNvSpPr>
          <p:nvPr>
            <p:ph idx="10" sz="quarter"/>
          </p:nvPr>
        </p:nvSpPr>
        <p:spPr/>
        <p:txBody>
          <a:bodyPr>
            <a:normAutofit/>
          </a:bodyPr>
          <a:lstStyle/>
          <a:p>
            <a:pPr>
              <a:defRPr sz="2300"/>
            </a:pPr>
            <a:r>
              <a:t>Viewing Binary Data in Content Viewer</a:t>
            </a:r>
          </a:p>
          <a:p>
            <a:pPr>
              <a:defRPr sz="2300"/>
            </a:pPr>
            <a:r>
              <a:t>Six viewing options available for binary files: Hex, Strings, File Metadata, Results, Indexed Text, and Media.</a:t>
            </a:r>
          </a:p>
          <a:p>
            <a:pPr lvl="1">
              <a:defRPr sz="2300"/>
            </a:pPr>
            <a:r>
              <a:t>To view unallocated sectors in hexadecimal: Click the Hex tab in the Content Viewer.</a:t>
            </a:r>
          </a:p>
          <a:p>
            <a:pPr>
              <a:defRPr sz="2300"/>
            </a:pPr>
            <a:r>
              <a:t>Exporting and Opening Files</a:t>
            </a:r>
          </a:p>
          <a:p>
            <a:pPr lvl="1">
              <a:defRPr sz="2300"/>
            </a:pPr>
            <a:r>
              <a:t>Right-click a file and select 'Open in External Viewer' for Office files (e.g., Excel spreadsheets). Requires external viewer software.</a:t>
            </a:r>
          </a:p>
          <a:p>
            <a:pPr lvl="1">
              <a:defRPr sz="2300"/>
            </a:pPr>
            <a:r>
              <a:t>To export a file: Select it, right-click, and choose 'Extract File'. Save to a work folder via the Save dialog box.</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Data Recovery Workstations and Software</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400"/>
            </a:pPr>
            <a:r>
              <a:t>Industrial espionage investigations are complex and time-consuming, often facing scope creep issues.</a:t>
            </a:r>
          </a:p>
          <a:p>
            <a:pPr>
              <a:defRPr sz="2400"/>
            </a:pPr>
            <a:r>
              <a:t>Cases involving foreign nationals may violate ITAR or EAR regulations.</a:t>
            </a:r>
          </a:p>
          <a:p>
            <a:pPr>
              <a:defRPr sz="2400"/>
            </a:pPr>
            <a:r>
              <a:t>All suspected industrial espionage cases should be treated as criminal investigations.</a:t>
            </a:r>
          </a:p>
          <a:p>
            <a:pPr>
              <a:defRPr sz="2400"/>
            </a:pPr>
            <a:r>
              <a:t>Private network environments and internal investigations should be handled before involving law enforcement.</a:t>
            </a:r>
          </a:p>
          <a:p>
            <a:pPr>
              <a:defRPr sz="2400"/>
            </a:pPr>
            <a:r>
              <a:t>Avoid becoming an agent of law enforcement by filing complaints without substantiating allegations.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Conducting Security Investigations</a:t>
            </a:r>
          </a:p>
        </p:txBody>
      </p:sp>
      <p:sp>
        <p:nvSpPr>
          <p:cNvPr id="4" name="Content Placeholder 3"/>
          <p:cNvSpPr>
            <a:spLocks noGrp="1"/>
          </p:cNvSpPr>
          <p:nvPr>
            <p:ph idx="10" sz="quarter"/>
          </p:nvPr>
        </p:nvSpPr>
        <p:spPr/>
        <p:txBody>
          <a:bodyPr>
            <a:normAutofit/>
          </a:bodyPr>
          <a:lstStyle/>
          <a:p>
            <a:pPr>
              <a:defRPr sz="2300"/>
            </a:pPr>
            <a:r>
              <a:t>Abuse or misuse of digital assets (commonly referred to as 'company rules violation')</a:t>
            </a:r>
          </a:p>
          <a:p>
            <a:pPr>
              <a:defRPr sz="2300"/>
            </a:pPr>
            <a:r>
              <a:t>E-mail abuse: ranges from excessive personal use to threats/harassment, including offensive messages that create hostile work environments</a:t>
            </a:r>
          </a:p>
          <a:p>
            <a:pPr>
              <a:defRPr sz="2300"/>
            </a:pPr>
            <a:r>
              <a:t>Internet abuse: includes excessive web surfing, viewing inappropriate content, and viewing contraband (e.g., child pornography) which is a criminal act</a:t>
            </a:r>
          </a:p>
          <a:p>
            <a:pPr>
              <a:defRPr sz="2300"/>
            </a:pPr>
            <a:r>
              <a:t>Digital investigators must handle contraband cases with professionalism and notify law enforcement</a:t>
            </a:r>
          </a:p>
          <a:p>
            <a:pPr>
              <a:defRPr sz="2300"/>
            </a:pPr>
            <a:r>
              <a:t>Consistent policy enforcement minimizes company liability exposure</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300"/>
            </a:pPr>
            <a:r>
              <a:t>Industrial espionage cases involving foreign nationals may violate ITAR or EAR regulations.</a:t>
            </a:r>
          </a:p>
          <a:p>
            <a:pPr>
              <a:defRPr sz="2300"/>
            </a:pPr>
            <a:r>
              <a:t>ITAR violations: Consult the U.S. Department of State (www.state.gov) or search for 'International Traffic in Arms Regulations'.</a:t>
            </a:r>
          </a:p>
          <a:p>
            <a:pPr>
              <a:defRPr sz="2300"/>
            </a:pPr>
            <a:r>
              <a:t>EAR violations: Refer to the U.S. Department of Commerce (www.doc.gov) or search for 'Export Administration Regulations'.</a:t>
            </a:r>
          </a:p>
          <a:p>
            <a:pPr>
              <a:defRPr sz="2300"/>
            </a:pPr>
            <a:r>
              <a:t>All suspected industrial espionage cases should be treated as criminal investigations.</a:t>
            </a:r>
          </a:p>
          <a:p>
            <a:pPr>
              <a:defRPr sz="2300"/>
            </a:pPr>
            <a:r>
              <a:t>Avoid becoming an agent of law enforcement by filing complaints without substantiating allegations.</a:t>
            </a:r>
          </a:p>
          <a:p>
            <a:pPr>
              <a:defRPr sz="2300"/>
            </a:pPr>
            <a:r>
              <a:t>Consult with corporate attorneys and upper management for discreet investigations.</a:t>
            </a:r>
          </a:p>
          <a:p>
            <a:pPr>
              <a:defRPr sz="2300"/>
            </a:pPr>
            <a:r>
              <a:t>Determine if the case falls under ITAR or EAR regulations.</a:t>
            </a:r>
          </a:p>
          <a:p>
            <a:pPr>
              <a:defRPr sz="2300"/>
            </a:pPr>
            <a:r>
              <a:t>Identify the information needed to substantiate the espionage allegation.</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Conducting Security Investigations</a:t>
            </a:r>
          </a:p>
        </p:txBody>
      </p:sp>
      <p:sp>
        <p:nvSpPr>
          <p:cNvPr id="4" name="Content Placeholder 3"/>
          <p:cNvSpPr>
            <a:spLocks noGrp="1"/>
          </p:cNvSpPr>
          <p:nvPr>
            <p:ph idx="10" sz="quarter"/>
          </p:nvPr>
        </p:nvSpPr>
        <p:spPr/>
        <p:txBody>
          <a:bodyPr>
            <a:normAutofit/>
          </a:bodyPr>
          <a:lstStyle/>
          <a:p>
            <a:pPr>
              <a:defRPr sz="2000"/>
            </a:pPr>
            <a:r>
              <a:t>All evidence must be collected with the highest level of security and accountability due to potential civil or criminal liability.</a:t>
            </a:r>
          </a:p>
          <a:p>
            <a:pPr>
              <a:defRPr sz="2000"/>
            </a:pPr>
            <a:r>
              <a:t>Private-sector investigators must be aware that their work can be scrutinized by civil or criminal legal systems.</a:t>
            </a:r>
          </a:p>
          <a:p>
            <a:pPr>
              <a:defRPr sz="2000"/>
            </a:pPr>
            <a:r>
              <a:t>Federal Rules of Evidence apply uniformly to both civil and criminal matters, ensuring admissibility of evidence.</a:t>
            </a:r>
          </a:p>
          <a:p>
            <a:pPr>
              <a:defRPr sz="2000"/>
            </a:pPr>
            <a:r>
              <a:t>The silver-platter doctrine is unconstitutional, meaning evidence obtained in violation of the Fourth Amendment cannot be transferred to law enforcement.</a:t>
            </a:r>
          </a:p>
          <a:p>
            <a:pPr>
              <a:defRPr sz="2000"/>
            </a:pPr>
            <a:r>
              <a:t>Private investigators become law enforcement agents when working under law enforcement direction, subject to search and seizure restrictions.</a:t>
            </a:r>
          </a:p>
          <a:p>
            <a:pPr>
              <a:defRPr sz="2000"/>
            </a:pPr>
            <a:r>
              <a:t>Evidence collected by private citizens varies by jurisdiction; check local laws when investigating outside the U.S.</a:t>
            </a:r>
          </a:p>
          <a:p>
            <a:pPr>
              <a:defRPr sz="2000"/>
            </a:pPr>
            <a:r>
              <a:t>Criminal acts involving third-party victims require turning information over to law enforcement, even if the company has proprietary information.</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Gather all personnel assigned to the investigation and brief them on the plan and any concerns.</a:t>
            </a:r>
          </a:p>
          <a:p>
            <a:pPr>
              <a:defRPr sz="2000"/>
            </a:pPr>
            <a:r>
              <a:t>Gather the resources needed to conduct the investigation.</a:t>
            </a:r>
          </a:p>
          <a:p>
            <a:pPr>
              <a:defRPr sz="2000"/>
            </a:pPr>
            <a:r>
              <a:t>Start the investigation by placing surveillance systems, such as cameras and network monitors, at key locations.</a:t>
            </a:r>
          </a:p>
          <a:p>
            <a:pPr>
              <a:defRPr sz="2000"/>
            </a:pPr>
            <a:r>
              <a:t>Discreetly gather any additional evidence, such as the suspect’s computer drive, and make a bit-stream image for follow-up examination.</a:t>
            </a:r>
          </a:p>
          <a:p>
            <a:pPr>
              <a:defRPr sz="2000"/>
            </a:pPr>
            <a:r>
              <a:t>Collect all log data from networks and e-mail servers, and examine them for unique items that might relate to the investigation.</a:t>
            </a:r>
          </a:p>
          <a:p>
            <a:pPr>
              <a:defRPr sz="2000"/>
            </a:pPr>
            <a:r>
              <a:t>Report regularly to management and corporate attorneys on your investigation’s status and current findings.</a:t>
            </a:r>
          </a:p>
          <a:p>
            <a:pPr>
              <a:defRPr sz="2000"/>
            </a:pPr>
            <a:r>
              <a:t>Review the investigation’s scope with management and corporate attorneys to determine whether it needs to be expanded and more resources added.</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Gather all personnel assigned to the investigation and brief them on the plan and any concerns.</a:t>
            </a:r>
          </a:p>
          <a:p>
            <a:pPr>
              <a:defRPr sz="2000"/>
            </a:pPr>
            <a:r>
              <a:t>Gather the resources needed to conduct the investigation.</a:t>
            </a:r>
          </a:p>
          <a:p>
            <a:pPr>
              <a:defRPr sz="2000"/>
            </a:pPr>
            <a:r>
              <a:t>Start the investigation by placing surveillance systems, such as cameras and network monitors, at key locations.</a:t>
            </a:r>
          </a:p>
          <a:p>
            <a:pPr>
              <a:defRPr sz="2000"/>
            </a:pPr>
            <a:r>
              <a:t>Discreetly gather any additional evidence, such as the suspect’s computer drive, and make a bit-stream image for follow-up examination.</a:t>
            </a:r>
          </a:p>
          <a:p>
            <a:pPr>
              <a:defRPr sz="2000"/>
            </a:pPr>
            <a:r>
              <a:t>Collect all log data from networks and e-mail servers, and examine them for unique items that might relate to the investigation.</a:t>
            </a:r>
          </a:p>
          <a:p>
            <a:pPr>
              <a:defRPr sz="2000"/>
            </a:pPr>
            <a:r>
              <a:t>Report regularly to management and corporate attorneys on your investigation’s status and current findings.</a:t>
            </a:r>
          </a:p>
          <a:p>
            <a:pPr>
              <a:defRPr sz="2000"/>
            </a:pPr>
            <a:r>
              <a:t>Review the investigation’s scope with management and corporate attorneys to determine whether it needs to be expanded and more resources added.</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Gather all personnel assigned to the investigation and brief them on the plan and any concerns.</a:t>
            </a:r>
          </a:p>
          <a:p>
            <a:pPr>
              <a:defRPr sz="2000"/>
            </a:pPr>
            <a:r>
              <a:t>Gather the resources needed to conduct the investigation.</a:t>
            </a:r>
          </a:p>
          <a:p>
            <a:pPr>
              <a:defRPr sz="2000"/>
            </a:pPr>
            <a:r>
              <a:t>Start the investigation by placing surveillance systems, such as cameras and network monitors, at key locations.</a:t>
            </a:r>
          </a:p>
          <a:p>
            <a:pPr>
              <a:defRPr sz="2000"/>
            </a:pPr>
            <a:r>
              <a:t>Discreetly gather any additional evidence, such as the suspect’s computer drive, and make a bit-stream image for follow-up examination.</a:t>
            </a:r>
          </a:p>
          <a:p>
            <a:pPr>
              <a:defRPr sz="2000"/>
            </a:pPr>
            <a:r>
              <a:t>Collect all log data from networks and e-mail servers, and examine them for unique items that might relate to the investigation.</a:t>
            </a:r>
          </a:p>
          <a:p>
            <a:pPr>
              <a:defRPr sz="2000"/>
            </a:pPr>
            <a:r>
              <a:t>Report regularly to management and corporate attorneys on your investigation’s status and current findings.</a:t>
            </a:r>
          </a:p>
          <a:p>
            <a:pPr>
              <a:defRPr sz="2000"/>
            </a:pPr>
            <a:r>
              <a:t>Review the investigation’s scope with management and corporate attorneys to determine whether it needs to be expanded and more resources added.</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1. Gather all personnel assigned to the investigation and brief them on the plan and any concerns.</a:t>
            </a:r>
          </a:p>
          <a:p>
            <a:pPr>
              <a:defRPr sz="2000"/>
            </a:pPr>
            <a:r>
              <a:t>2. Gather the resources needed to conduct the investigation.</a:t>
            </a:r>
          </a:p>
          <a:p>
            <a:pPr>
              <a:defRPr sz="2000"/>
            </a:pPr>
            <a:r>
              <a:t>3. Start the investigation by placing surveillance systems, such as cameras and network monitors, at key locations.</a:t>
            </a:r>
          </a:p>
          <a:p>
            <a:pPr>
              <a:defRPr sz="2000"/>
            </a:pPr>
            <a:r>
              <a:t>4. Discreetly gather any additional evidence, such as the suspect’s computer drive, and make a bit-stream image for follow-up examination.</a:t>
            </a:r>
          </a:p>
          <a:p>
            <a:pPr>
              <a:defRPr sz="2000"/>
            </a:pPr>
            <a:r>
              <a:t>5. Collect all log data from networks and e-mail servers, and examine them for unique items that might relate to the investigation.</a:t>
            </a:r>
          </a:p>
          <a:p>
            <a:pPr>
              <a:defRPr sz="2000"/>
            </a:pPr>
            <a:r>
              <a:t>6. Report regularly to management and corporate attorneys on your investigation’s status and current findings.</a:t>
            </a:r>
          </a:p>
          <a:p>
            <a:pPr>
              <a:defRPr sz="2000"/>
            </a:pPr>
            <a:r>
              <a:t>7. Review the investigation’s scope with management and corporate attorneys to determine whether it needs to be expanded and more resources added.</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1. Gather all personnel assigned to the investigation and brief them on the plan and any concerns.</a:t>
            </a:r>
          </a:p>
          <a:p>
            <a:pPr>
              <a:defRPr sz="2000"/>
            </a:pPr>
            <a:r>
              <a:t>2. Gather the resources needed to conduct the investigation.</a:t>
            </a:r>
          </a:p>
          <a:p>
            <a:pPr>
              <a:defRPr sz="2000"/>
            </a:pPr>
            <a:r>
              <a:t>3. Start the investigation by placing surveillance systems, such as cameras and network monitors, at key locations.</a:t>
            </a:r>
          </a:p>
          <a:p>
            <a:pPr>
              <a:defRPr sz="2000"/>
            </a:pPr>
            <a:r>
              <a:t>4. Discreetly gather any additional evidence, such as the suspect’s computer drive, and make a bit-stream image for follow-up examination.</a:t>
            </a:r>
          </a:p>
          <a:p>
            <a:pPr>
              <a:defRPr sz="2000"/>
            </a:pPr>
            <a:r>
              <a:t>5. Collect all log data from networks and e-mail servers, and examine them for unique items that might relate to the investigation.</a:t>
            </a:r>
          </a:p>
          <a:p>
            <a:pPr>
              <a:defRPr sz="2000"/>
            </a:pPr>
            <a:r>
              <a:t>6. Report regularly to management and corporate attorneys on your investigation’s status and current findings.</a:t>
            </a:r>
          </a:p>
          <a:p>
            <a:pPr>
              <a:defRPr sz="2000"/>
            </a:pPr>
            <a:r>
              <a:t>7. Review the investigation’s scope with management and corporate attorneys to determine whether it needs to be expanded and more resources added.</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1. Gather all personnel assigned to the investigation and brief them on the plan and any concerns.</a:t>
            </a:r>
          </a:p>
          <a:p>
            <a:pPr>
              <a:defRPr sz="2000"/>
            </a:pPr>
            <a:r>
              <a:t>2. Gather the resources needed to conduct the investigation.</a:t>
            </a:r>
          </a:p>
          <a:p>
            <a:pPr>
              <a:defRPr sz="2000"/>
            </a:pPr>
            <a:r>
              <a:t>3. Start the investigation by placing surveillance systems, such as cameras and network monitors, at key locations.</a:t>
            </a:r>
          </a:p>
          <a:p>
            <a:pPr>
              <a:defRPr sz="2000"/>
            </a:pPr>
            <a:r>
              <a:t>4. Discreetly gather any additional evidence, such as the suspect’s computer drive, and make a bit-stream image for follow-up examination.</a:t>
            </a:r>
          </a:p>
          <a:p>
            <a:pPr>
              <a:defRPr sz="2000"/>
            </a:pPr>
            <a:r>
              <a:t>5. Collect all log data from networks and e-mail servers, and examine them for unique items that might relate to the investigation.</a:t>
            </a:r>
          </a:p>
          <a:p>
            <a:pPr>
              <a:defRPr sz="2000"/>
            </a:pPr>
            <a:r>
              <a:t>6. Report regularly to management and corporate attorneys on your investigation’s status and current findings.</a:t>
            </a:r>
          </a:p>
          <a:p>
            <a:pPr>
              <a:defRPr sz="2000"/>
            </a:pPr>
            <a:r>
              <a:t>7. Review the investigation’s scope with management and corporate attorneys to determine whether it needs to be expanded and more resources added.</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Content Placeholder 2"/>
          <p:cNvSpPr>
            <a:spLocks noGrp="1"/>
          </p:cNvSpPr>
          <p:nvPr>
            <p:ph idx="10" sz="quarter"/>
          </p:nvPr>
        </p:nvSpPr>
        <p:spPr/>
        <p:txBody>
          <a:bodyPr>
            <a:normAutofit/>
          </a:bodyPr>
          <a:lstStyle/>
          <a:p>
            <a:pPr>
              <a:defRPr sz="2300"/>
            </a:pPr>
            <a:r>
              <a:t>Digital forensics involves investigative procedures for a legal purpose, focusing on the analysis of digital evidence.</a:t>
            </a:r>
          </a:p>
          <a:p>
            <a:pPr>
              <a:defRPr sz="2300"/>
            </a:pPr>
            <a:r>
              <a:t>Key aspects include obtaining search warrants, maintaining chain of custody, validation with mathematical hash functions, using validated tools, ensuring repeatability, reporting, and presenting evidence as an expert witness.</a:t>
            </a:r>
          </a:p>
          <a:p>
            <a:pPr>
              <a:defRPr sz="2300"/>
            </a:pPr>
            <a:r>
              <a:t>The field has evolved from merely securing and analyzing digital information on computers for use in civil, criminal, or administrative cases.</a:t>
            </a:r>
          </a:p>
          <a:p>
            <a:pPr>
              <a:defRPr sz="2300"/>
            </a:pPr>
            <a:r>
              <a:t>Specialties include computer forensics, network forensics, video forens, and others.</a:t>
            </a:r>
          </a:p>
          <a:p>
            <a:pPr>
              <a:defRPr sz="2300"/>
            </a:pPr>
            <a:r>
              <a:t>Digital forensics also encompasses research and incident response, though these areas are not focused on prosecution or evidence validity.</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requires adherence to legal frameworks, including case law and constitutional protections, to ensure lawful evidence collection and seizure.</a:t>
            </a:r>
          </a:p>
          <a:p>
            <a:pPr/>
            <a:r>
              <a:t>Collaboration with user groups, experts, and professional networks is essential for overcoming technical challenges and accessing obscure systems or data.</a:t>
            </a:r>
          </a:p>
          <a:p>
            <a:pPr/>
            <a:r>
              <a:t>Case law plays a critical role in addressing ambiguities in digital evidence handling, especially as technology evolves faster than legislation.</a:t>
            </a:r>
          </a:p>
          <a:p>
            <a:pPr/>
            <a:r>
              <a:t>Specialized tools and software, such as EnCase and ILook, have evolved to meet the demands of forensic analysis on increasingly complex digital environments.</a:t>
            </a:r>
          </a:p>
          <a:p>
            <a:pPr/>
            <a:r>
              <a:t>Maintaining professional relationships and staying updated on legal and technological developments is vital for effective digital forensics practice.</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Analyzing Your Digital Evidence</a:t>
            </a:r>
          </a:p>
        </p:txBody>
      </p:sp>
      <p:sp>
        <p:nvSpPr>
          <p:cNvPr id="3" name="Content Placeholder 2"/>
          <p:cNvSpPr>
            <a:spLocks noGrp="1"/>
          </p:cNvSpPr>
          <p:nvPr>
            <p:ph idx="10" sz="quarter"/>
          </p:nvPr>
        </p:nvSpPr>
        <p:spPr/>
        <p:txBody>
          <a:bodyPr>
            <a:normAutofit/>
          </a:bodyPr>
          <a:lstStyle/>
          <a:p/>
          <a:p>
            <a:pPr>
              <a:defRPr b="1"/>
            </a:pPr>
            <a:r>
              <a:t>What happens to deleted files on a disk before they are overwritten by new data?</a:t>
            </a:r>
          </a:p>
          <a:p>
            <a:pPr lvl="1"/>
            <a:r>
              <a:t>A) They are immediately erased and cannot be recovered.</a:t>
            </a:r>
          </a:p>
          <a:p>
            <a:pPr lvl="1"/>
            <a:r>
              <a:t>B) They are moved to a secure location on the disk.</a:t>
            </a:r>
          </a:p>
          <a:p>
            <a:pPr lvl="1"/>
            <a:r>
              <a:t>C) They remain on the disk until new data is written to the same space.</a:t>
            </a:r>
          </a:p>
          <a:p>
            <a:pPr lvl="1"/>
            <a:r>
              <a:t>D) They are automatically deleted and stored in the Recycle Bin.</a:t>
            </a:r>
          </a:p>
        </p:txBody>
      </p:sp>
      <p:sp>
        <p:nvSpPr>
          <p:cNvPr id="4" name="Text Placeholder 3"/>
          <p:cNvSpPr>
            <a:spLocks noGrp="1"/>
          </p:cNvSpPr>
          <p:nvPr>
            <p:ph type="body" idx="11" sz="quarter"/>
          </p:nvPr>
        </p:nvSpPr>
        <p:spPr/>
        <p:txBody>
          <a:bodyPr/>
          <a:lstStyle/>
          <a:p/>
          <a:p>
            <a:r>
              <a:t> Answer: C - Deleted files remain on the disk until new data is written to the same physical location, which overwrites them. This is why forensic tools like Autopsy can recover them before they are overwritten.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a Digital Forenss Investigation</a:t>
            </a:r>
          </a:p>
        </p:txBody>
      </p:sp>
      <p:sp>
        <p:nvSpPr>
          <p:cNvPr id="3" name="Content Placeholder 2"/>
          <p:cNvSpPr>
            <a:spLocks noGrp="1"/>
          </p:cNvSpPr>
          <p:nvPr>
            <p:ph idx="10" sz="quarter"/>
          </p:nvPr>
        </p:nvSpPr>
        <p:spPr/>
        <p:txBody>
          <a:bodyPr>
            <a:normAutofit/>
          </a:bodyPr>
          <a:lstStyle/>
          <a:p/>
          <a:p>
            <a:pPr>
              <a:defRPr b="1"/>
            </a:pPr>
            <a:r>
              <a:t>Which of the following is a key purpose of documenting the chain of custody in a digital forensics investigation?</a:t>
            </a:r>
          </a:p>
          <a:p>
            <a:pPr lvl="1"/>
            <a:r>
              <a:t>A) To ensure the suspect's computer is not tampered with during the investigation.</a:t>
            </a:r>
          </a:p>
          <a:p>
            <a:pPr lvl="1"/>
            <a:r>
              <a:t>B) To provide a clear record of how evidence was handled from discovery to final presentation.</a:t>
            </a:r>
          </a:p>
          <a:p>
            <a:pPr lvl="1"/>
            <a:r>
              <a:t>C) To determine whether a crime or policy violation has occurred.</a:t>
            </a:r>
          </a:p>
          <a:p>
            <a:pPr lvl="1"/>
            <a:r>
              <a:t>D) To identify the specific tools and techniques used during the investigation.</a:t>
            </a:r>
          </a:p>
        </p:txBody>
      </p:sp>
      <p:sp>
        <p:nvSpPr>
          <p:cNvPr id="4" name="Text Placeholder 3"/>
          <p:cNvSpPr>
            <a:spLocks noGrp="1"/>
          </p:cNvSpPr>
          <p:nvPr>
            <p:ph type="body" idx="11" sz="quarter"/>
          </p:nvPr>
        </p:nvSpPr>
        <p:spPr/>
        <p:txBody>
          <a:bodyPr/>
          <a:lstStyle/>
          <a:p/>
          <a:p>
            <a:r>
              <a:t> Answer: B - Documenting the chain of custody is crucial to maintain the integrity of evidence by tracking its handling from the time it is found until it is presented in court or an inquiry. This ensures that the evidence remains admissible and credible.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Distinguishing Personal and Company Property</a:t>
            </a:r>
          </a:p>
        </p:txBody>
      </p:sp>
      <p:sp>
        <p:nvSpPr>
          <p:cNvPr id="4" name="Content Placeholder 3"/>
          <p:cNvSpPr>
            <a:spLocks noGrp="1"/>
          </p:cNvSpPr>
          <p:nvPr>
            <p:ph idx="10" sz="quarter"/>
          </p:nvPr>
        </p:nvSpPr>
        <p:spPr/>
        <p:txBody>
          <a:bodyPr>
            <a:normAutofit/>
          </a:bodyPr>
          <a:lstStyle/>
          <a:p>
            <a:pPr>
              <a:defRPr sz="2300"/>
            </a:pPr>
            <a:r>
              <a:t>Employee uses personal tablet connected to company network</a:t>
            </a:r>
          </a:p>
          <a:p>
            <a:pPr>
              <a:defRPr sz="2300"/>
            </a:pPr>
            <a:r>
              <a:t>Data synchronization creates ambiguity: employee's data may transfer to company network, and vice versa</a:t>
            </a:r>
          </a:p>
          <a:p>
            <a:pPr>
              <a:defRPr sz="2300"/>
            </a:pPr>
            <a:r>
              <a:t>Key question: Does the tablet's data belong to the company or the employee?</a:t>
            </a:r>
          </a:p>
          <a:p>
            <a:pPr>
              <a:defRPr sz="2300"/>
            </a:pPr>
            <a:r>
              <a:t>Company may claim rights if the device was provided as a holiday bonus</a:t>
            </a:r>
          </a:p>
          <a:p>
            <a:pPr>
              <a:defRPr sz="2300"/>
            </a:pPr>
            <a:r>
              <a:t>Similar issues arise with smartphones and personal notebooks</a:t>
            </a:r>
          </a:p>
          <a:p>
            <a:pPr>
              <a:defRPr sz="2300"/>
            </a:pPr>
            <a:r>
              <a:t>BYOD policies often state personal devices connected to company network follow the same rules as company property</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Industrial Espionage Investigations</a:t>
            </a:r>
          </a:p>
        </p:txBody>
      </p:sp>
      <p:sp>
        <p:nvSpPr>
          <p:cNvPr id="3" name="Subtitle 2"/>
          <p:cNvSpPr>
            <a:spLocks noGrp="1"/>
          </p:cNvSpPr>
          <p:nvPr>
            <p:ph type="subTitle" idx="1"/>
          </p:nvPr>
        </p:nvSpPr>
        <p:spPr/>
        <p:txBody>
          <a:bodyPr/>
          <a:lstStyle/>
          <a:p>
            <a:r>
              <a:t>Interviews and Interrogations in High-Tech Investigations</a:t>
            </a:r>
          </a:p>
        </p:txBody>
      </p:sp>
      <p:sp>
        <p:nvSpPr>
          <p:cNvPr id="4" name="Content Placeholder 3"/>
          <p:cNvSpPr>
            <a:spLocks noGrp="1"/>
          </p:cNvSpPr>
          <p:nvPr>
            <p:ph idx="10" sz="quarter"/>
          </p:nvPr>
        </p:nvSpPr>
        <p:spPr/>
        <p:txBody>
          <a:bodyPr>
            <a:normAutofit/>
          </a:bodyPr>
          <a:lstStyle/>
          <a:p>
            <a:pPr>
              <a:defRPr sz="2400"/>
            </a:pPr>
            <a:r>
              <a:t>Interview: A conversation conducted to collect information from a witness or suspect about specific facts related to an investigation.</a:t>
            </a:r>
          </a:p>
          <a:p>
            <a:pPr>
              <a:defRPr sz="2400"/>
            </a:pPr>
            <a:r>
              <a:t>Interrogation: The process of trying to get a suspect to confess to a specific incident or crime.</a:t>
            </a:r>
          </a:p>
          <a:p>
            <a:pPr>
              <a:defRPr sz="2400"/>
            </a:pPr>
            <a:r>
              <a:t>Key Difference: Interviews focus on gathering information, while interrogations aim to obtain confessions.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Industrial Espionage Investigations</a:t>
            </a:r>
          </a:p>
        </p:txBody>
      </p:sp>
      <p:sp>
        <p:nvSpPr>
          <p:cNvPr id="3" name="Subtitle 2"/>
          <p:cNvSpPr>
            <a:spLocks noGrp="1"/>
          </p:cNvSpPr>
          <p:nvPr>
            <p:ph type="subTitle" idx="1"/>
          </p:nvPr>
        </p:nvSpPr>
        <p:spPr/>
        <p:txBody>
          <a:bodyPr/>
          <a:lstStyle/>
          <a:p>
            <a:r>
              <a:t>Interviews and Interrogations in High-Tech Investigations</a:t>
            </a:r>
          </a:p>
        </p:txBody>
      </p:sp>
      <p:sp>
        <p:nvSpPr>
          <p:cNvPr id="4" name="Content Placeholder 3"/>
          <p:cNvSpPr>
            <a:spLocks noGrp="1"/>
          </p:cNvSpPr>
          <p:nvPr>
            <p:ph idx="10" sz="quarter"/>
          </p:nvPr>
        </p:nvSpPr>
        <p:spPr/>
        <p:txBody>
          <a:bodyPr>
            <a:normAutofit/>
          </a:bodyPr>
          <a:lstStyle/>
          <a:p>
            <a:pPr>
              <a:defRPr sz="2300"/>
            </a:pPr>
            <a:r>
              <a:t>Your role as a digital investigator is to instruct the investigator conducting the interview on what questions to ask and what the answers should be.</a:t>
            </a:r>
          </a:p>
          <a:p>
            <a:pPr>
              <a:defRPr sz="2300"/>
            </a:pPr>
            <a:r>
              <a:t>Prepare yourself by answering: What questions do I need to ask the suspect to get the vital information about the case?</a:t>
            </a:r>
          </a:p>
          <a:p>
            <a:pPr>
              <a:defRPr sz="2300"/>
            </a:pPr>
            <a:r>
              <a:t>Do I know what I’m talking about, or will I have to research the topic or technology related to the investigation?</a:t>
            </a:r>
          </a:p>
          <a:p>
            <a:pPr>
              <a:defRPr sz="2300"/>
            </a:pPr>
            <a:r>
              <a:t>Do I need additional questions to cover other indirect issues related to the investigation?</a:t>
            </a:r>
          </a:p>
          <a:p>
            <a:pPr>
              <a:defRPr sz="2300"/>
            </a:pPr>
            <a:r>
              <a:t>Common interview and interrogation errors include being unprepared for the interview or interrogation and not having the right questions or enough questions to increase your depth of knowledge.</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Industrial Espionage Investigations</a:t>
            </a:r>
          </a:p>
        </p:txBody>
      </p:sp>
      <p:sp>
        <p:nvSpPr>
          <p:cNvPr id="3" name="Subtitle 2"/>
          <p:cNvSpPr>
            <a:spLocks noGrp="1"/>
          </p:cNvSpPr>
          <p:nvPr>
            <p:ph type="subTitle" idx="1"/>
          </p:nvPr>
        </p:nvSpPr>
        <p:spPr/>
        <p:txBody>
          <a:bodyPr/>
          <a:lstStyle/>
          <a:p>
            <a:r>
              <a:t>Interviews and Interrogations in High-Tech Investigations</a:t>
            </a:r>
          </a:p>
        </p:txBody>
      </p:sp>
      <p:sp>
        <p:nvSpPr>
          <p:cNvPr id="4" name="Content Placeholder 3"/>
          <p:cNvSpPr>
            <a:spLocks noGrp="1"/>
          </p:cNvSpPr>
          <p:nvPr>
            <p:ph idx="10" sz="quarter"/>
          </p:nvPr>
        </p:nvSpPr>
        <p:spPr/>
        <p:txBody>
          <a:bodyPr>
            <a:normAutofit/>
          </a:bodyPr>
          <a:lstStyle/>
          <a:p>
            <a:pPr>
              <a:defRPr sz="2300"/>
            </a:pPr>
            <a:r>
              <a:t>Common interview and interrogation errors include being unprepared for the interview or interrogation and not having the right questions or enough questions to increase your depth of knowledge.</a:t>
            </a:r>
          </a:p>
          <a:p>
            <a:pPr>
              <a:defRPr sz="2300"/>
            </a:pPr>
            <a:r>
              <a:t>Make sure you don’t run out of conversation topics; you need to keep the conversation friendly to gain the suspect’s confidence.</a:t>
            </a:r>
          </a:p>
          <a:p>
            <a:pPr>
              <a:defRPr sz="2300"/>
            </a:pPr>
            <a:r>
              <a:t>Avoid doubting your own skills, which might show the suspect you lack confidence in your ability.</a:t>
            </a:r>
          </a:p>
          <a:p>
            <a:pPr>
              <a:defRPr sz="2300"/>
            </a:pPr>
            <a:r>
              <a:t>The ingredients for a successful interview or interrogation include the following:</a:t>
            </a:r>
          </a:p>
          <a:p>
            <a:pPr>
              <a:defRPr sz="2300"/>
            </a:pPr>
            <a:r>
              <a:t>Being patient throughout the session</a:t>
            </a:r>
          </a:p>
          <a:p>
            <a:pPr>
              <a:defRPr sz="2300"/>
            </a:pPr>
            <a:r>
              <a:t>Repeating or rephrasing questions to zero in on specific facts from a reluctant witness or suspect</a:t>
            </a:r>
          </a:p>
          <a:p>
            <a:pPr>
              <a:defRPr sz="2300"/>
            </a:pPr>
            <a:r>
              <a:t>Being tenacious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Private-Sector Investigations</a:t>
            </a:r>
          </a:p>
        </p:txBody>
      </p:sp>
      <p:sp>
        <p:nvSpPr>
          <p:cNvPr id="3" name="Content Placeholder 2"/>
          <p:cNvSpPr>
            <a:spLocks noGrp="1"/>
          </p:cNvSpPr>
          <p:nvPr>
            <p:ph idx="10" sz="quarter"/>
          </p:nvPr>
        </p:nvSpPr>
        <p:spPr/>
        <p:txBody>
          <a:bodyPr>
            <a:normAutofit/>
          </a:bodyPr>
          <a:lstStyle/>
          <a:p/>
          <a:p>
            <a:pPr>
              <a:defRPr b="1"/>
            </a:pPr>
            <a:r>
              <a:t>Which of the following is a primary concern for businesses during private-sector investigations?</a:t>
            </a:r>
          </a:p>
          <a:p>
            <a:pPr lvl="1"/>
            <a:r>
              <a:t>A) Maximizing employee satisfaction</a:t>
            </a:r>
          </a:p>
          <a:p>
            <a:pPr lvl="1"/>
            <a:r>
              <a:t>B) Minimizing business disruption and financial loss</a:t>
            </a:r>
          </a:p>
          <a:p>
            <a:pPr lvl="1"/>
            <a:r>
              <a:t>C) Prioritizing public relations over legal compliance</a:t>
            </a:r>
          </a:p>
          <a:p>
            <a:pPr lvl="1"/>
            <a:r>
              <a:t>D) Encouraging employee whistleblowing</a:t>
            </a:r>
          </a:p>
        </p:txBody>
      </p:sp>
      <p:sp>
        <p:nvSpPr>
          <p:cNvPr id="4" name="Text Placeholder 3"/>
          <p:cNvSpPr>
            <a:spLocks noGrp="1"/>
          </p:cNvSpPr>
          <p:nvPr>
            <p:ph type="body" idx="11" sz="quarter"/>
          </p:nvPr>
        </p:nvSpPr>
        <p:spPr/>
        <p:txBody>
          <a:bodyPr/>
          <a:lstStyle/>
          <a:p/>
          <a:p>
            <a:r>
              <a:t> Answer: B - Businesses prioritize minimizing disruption and financial loss during investigations, as highlighted in the text. They aim to continue operations and avoid costly litigation.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Implement strict chain of custody protocols to ensure evidence integrity and legal admissibility.</a:t>
            </a:r>
          </a:p>
          <a:p>
            <a:pPr/>
            <a:r>
              <a:t>Secure storage is critical: use fireproof, locked containers with limited access to protect digital evidence.</a:t>
            </a:r>
          </a:p>
          <a:p>
            <a:pPr/>
            <a:r>
              <a:t>Proper handling and packaging prevent physical damage and static electricity risks during evidence transport.</a:t>
            </a:r>
          </a:p>
          <a:p>
            <a:pPr/>
            <a:r>
              <a:t>Document all evidence details using standardized forms to track possession and processing steps.</a:t>
            </a:r>
          </a:p>
          <a:p>
            <a:pPr/>
            <a:r>
              <a:t>Maintain tamper-evident records and secure containers to preserve evidence integrity in legal proceedings.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Content Placeholder 2"/>
          <p:cNvSpPr>
            <a:spLocks noGrp="1"/>
          </p:cNvSpPr>
          <p:nvPr>
            <p:ph idx="10" sz="quarter"/>
          </p:nvPr>
        </p:nvSpPr>
        <p:spPr/>
        <p:txBody>
          <a:bodyPr>
            <a:normAutofit/>
          </a:bodyPr>
          <a:lstStyle/>
          <a:p>
            <a:pPr>
              <a:defRPr sz="2300"/>
            </a:pPr>
            <a:r>
              <a:t>Digital investigations are categorized into two main types:</a:t>
            </a:r>
          </a:p>
          <a:p>
            <a:pPr>
              <a:defRPr sz="2300"/>
            </a:pPr>
            <a:r>
              <a:t>1. Public-sector investigations</a:t>
            </a:r>
          </a:p>
          <a:p>
            <a:pPr>
              <a:defRPr sz="2300"/>
            </a:pPr>
            <a:r>
              <a:t>   - Conducted by government agencies (municipal, county, state/provincial police, federal law enforcement)</a:t>
            </a:r>
          </a:p>
          <a:p>
            <a:pPr>
              <a:defRPr sz="2300"/>
            </a:pPr>
            <a:r>
              <a:t>   - Must comply with legal guidelines (e.g., Article 8 of Canada's Charter of Rights, Fourth Amendment of the U.S. Constitution)</a:t>
            </a:r>
          </a:p>
          <a:p>
            <a:pPr>
              <a:defRPr sz="2300"/>
            </a:pPr>
            <a:r>
              <a:t>   - Focus on criminal investigations and prosecution</a:t>
            </a:r>
          </a:p>
          <a:p>
            <a:pPr>
              <a:defRPr sz="2300"/>
            </a:pPr>
            <a:r>
              <a:t>2. Private-sector investigations</a:t>
            </a:r>
          </a:p>
          <a:p>
            <a:pPr>
              <a:defRPr sz="2300"/>
            </a:pPr>
            <a:r>
              <a:t>   - Focus on policy violations (e.g., HIPAA non-compliance)</a:t>
            </a:r>
          </a:p>
          <a:p>
            <a:pPr>
              <a:defRPr sz="2300"/>
            </a:pPr>
            <a:r>
              <a:t>   - May originate as civil cases but can escalate to criminal cases</a:t>
            </a:r>
          </a:p>
          <a:p>
            <a:pPr>
              <a:defRPr sz="2300"/>
            </a:pPr>
            <a:r>
              <a:t>   - Can also involve criminal acts like corporate espionage</a:t>
            </a:r>
          </a:p>
          <a:p>
            <a:pPr>
              <a:defRPr sz="2300"/>
            </a:pPr>
            <a:r>
              <a:t>   - Evidence from forensic examinations can bridge civil and criminal cases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Industrial Espionage Investigations</a:t>
            </a:r>
          </a:p>
        </p:txBody>
      </p:sp>
      <p:sp>
        <p:nvSpPr>
          <p:cNvPr id="3" name="Content Placeholder 2"/>
          <p:cNvSpPr>
            <a:spLocks noGrp="1"/>
          </p:cNvSpPr>
          <p:nvPr>
            <p:ph idx="10" sz="quarter"/>
          </p:nvPr>
        </p:nvSpPr>
        <p:spPr/>
        <p:txBody>
          <a:bodyPr>
            <a:normAutofit/>
          </a:bodyPr>
          <a:lstStyle/>
          <a:p/>
          <a:p>
            <a:pPr>
              <a:defRPr b="1"/>
            </a:pPr>
            <a:r>
              <a:t>Which of the following is a critical step in initiating an industrial espionage investigation according to the provided text?</a:t>
            </a:r>
          </a:p>
          <a:p>
            <a:pPr lvl="1"/>
            <a:r>
              <a:t>A) Filing a formal complaint with law enforcement immediately</a:t>
            </a:r>
          </a:p>
          <a:p>
            <a:pPr lvl="1"/>
            <a:r>
              <a:t>B) Consulting with corporate attorneys and upper management for discreet operations</a:t>
            </a:r>
          </a:p>
          <a:p>
            <a:pPr lvl="1"/>
            <a:r>
              <a:t>C) Publicly announcing the investigation on company intranet</a:t>
            </a:r>
          </a:p>
          <a:p>
            <a:pPr lvl="1"/>
            <a:r>
              <a:t>D) Ignoring ITAR and EAR regulations unless a foreign national is involved</a:t>
            </a:r>
          </a:p>
        </p:txBody>
      </p:sp>
      <p:sp>
        <p:nvSpPr>
          <p:cNvPr id="4" name="Text Placeholder 3"/>
          <p:cNvSpPr>
            <a:spLocks noGrp="1"/>
          </p:cNvSpPr>
          <p:nvPr>
            <p:ph type="body" idx="11" sz="quarter"/>
          </p:nvPr>
        </p:nvSpPr>
        <p:spPr/>
        <p:txBody>
          <a:bodyPr/>
          <a:lstStyle/>
          <a:p/>
          <a:p>
            <a:r>
              <a:t> Answer: B - The text emphasizes consulting with corporate attorneys and upper management if the investigation must be conducted discreetly, highlighting the importance of legal and strategic considerations before proceeding.</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Completing the Case</a:t>
            </a:r>
          </a:p>
        </p:txBody>
      </p:sp>
      <p:sp>
        <p:nvSpPr>
          <p:cNvPr id="4" name="Content Placeholder 3"/>
          <p:cNvSpPr>
            <a:spLocks noGrp="1"/>
          </p:cNvSpPr>
          <p:nvPr>
            <p:ph idx="10" sz="quarter"/>
          </p:nvPr>
        </p:nvSpPr>
        <p:spPr/>
        <p:txBody>
          <a:bodyPr>
            <a:normAutofit/>
          </a:bodyPr>
          <a:lstStyle/>
          <a:p>
            <a:pPr>
              <a:defRPr sz="2300"/>
            </a:pPr>
            <a:r>
              <a:t>Retrieve and analyze evidence from disk, USB drives, and hidden files (Chapters 8, 9, 11)</a:t>
            </a:r>
          </a:p>
          <a:p>
            <a:pPr>
              <a:defRPr sz="2300"/>
            </a:pPr>
            <a:r>
              <a:t>Answer critical questions to complete the final report:</a:t>
            </a:r>
          </a:p>
          <a:p>
            <a:pPr>
              <a:defRPr sz="2300"/>
            </a:pPr>
            <a:r>
              <a:t>  - How did George’s manager acquire the disk?</a:t>
            </a:r>
          </a:p>
          <a:p>
            <a:pPr>
              <a:defRPr sz="2300"/>
            </a:pPr>
            <a:r>
              <a:t>  - Did George use a personal laptop for work during breaks/lunch?</a:t>
            </a:r>
          </a:p>
          <a:p>
            <a:pPr>
              <a:defRPr sz="2300"/>
            </a:pPr>
            <a:r>
              <a:t>  - When was George accessing non-work-related files?</a:t>
            </a:r>
          </a:p>
          <a:p>
            <a:pPr>
              <a:defRPr sz="2300"/>
            </a:pPr>
            <a:r>
              <a:t>  - How was this information retrieved?</a:t>
            </a:r>
          </a:p>
          <a:p>
            <a:pPr>
              <a:defRPr sz="2300"/>
            </a:pPr>
            <a:r>
              <a:t>  - Which company policies apply?</a:t>
            </a:r>
          </a:p>
          <a:p>
            <a:pPr>
              <a:defRPr sz="2300"/>
            </a:pPr>
            <a:r>
              <a:t>  - Are there additional considerations?</a:t>
            </a:r>
          </a:p>
          <a:p>
            <a:pPr>
              <a:defRPr sz="2300"/>
            </a:pPr>
            <a:r>
              <a:t>Document findings with repeatable results using forensics tools</a:t>
            </a:r>
          </a:p>
          <a:p>
            <a:pPr>
              <a:defRPr sz="2300"/>
            </a:pPr>
            <a:r>
              <a:t>Maintain a detailed journal for potential legal use</a:t>
            </a:r>
          </a:p>
          <a:p>
            <a:pPr>
              <a:defRPr sz="2300"/>
            </a:pPr>
            <a:r>
              <a:t>Structure reports using the 6 Ws (who, what, when, where, why, how) and explain technical processes for non-technical readers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Completing the Case</a:t>
            </a:r>
          </a:p>
        </p:txBody>
      </p:sp>
      <p:sp>
        <p:nvSpPr>
          <p:cNvPr id="4" name="Content Placeholder 3"/>
          <p:cNvSpPr>
            <a:spLocks noGrp="1"/>
          </p:cNvSpPr>
          <p:nvPr>
            <p:ph idx="10" sz="quarter"/>
          </p:nvPr>
        </p:nvSpPr>
        <p:spPr/>
        <p:txBody>
          <a:bodyPr>
            <a:normAutofit/>
          </a:bodyPr>
          <a:lstStyle/>
          <a:p>
            <a:pPr>
              <a:defRPr sz="2300"/>
            </a:pPr>
            <a:r>
              <a:t>Write a report answering the six Ws: who, what, when, where, why, and how.</a:t>
            </a:r>
          </a:p>
          <a:p>
            <a:pPr>
              <a:defRPr sz="2300"/>
            </a:pPr>
            <a:r>
              <a:t>Include explanations of computer and network processes for non-technical readers.</a:t>
            </a:r>
          </a:p>
          <a:p>
            <a:pPr>
              <a:defRPr sz="2300"/>
            </a:pPr>
            <a:r>
              <a:t>Use organization templates if available and describe findings from analysis.</a:t>
            </a:r>
          </a:p>
          <a:p>
            <a:pPr>
              <a:defRPr sz="2300"/>
            </a:pPr>
            <a:r>
              <a:t>Integrate log files from forensics tools to enhance report accuracy.</a:t>
            </a:r>
          </a:p>
          <a:p>
            <a:pPr>
              <a:defRPr sz="2300"/>
            </a:pPr>
            <a:r>
              <a:t>Structure the report with a narrative followed by log files with references.</a:t>
            </a:r>
          </a:p>
          <a:p>
            <a:pPr>
              <a:defRPr sz="2300"/>
            </a:pPr>
            <a:r>
              <a:t>Document all actions in a written journal for potential court use.</a:t>
            </a:r>
          </a:p>
          <a:p>
            <a:pPr>
              <a:defRPr sz="2300"/>
            </a:pPr>
            <a:r>
              <a:t>Maintain repeatable findings by documenting steps taken for reproducibility.</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 Digital Investigations</a:t>
            </a:r>
          </a:p>
        </p:txBody>
      </p:sp>
      <p:sp>
        <p:nvSpPr>
          <p:cNvPr id="3" name="Content Placeholder 2"/>
          <p:cNvSpPr>
            <a:spLocks noGrp="1"/>
          </p:cNvSpPr>
          <p:nvPr>
            <p:ph idx="10" sz="quarter"/>
          </p:nvPr>
        </p:nvSpPr>
        <p:spPr/>
        <p:txBody>
          <a:bodyPr>
            <a:normAutofit/>
          </a:bodyPr>
          <a:lstStyle/>
          <a:p/>
          <a:p>
            <a:pPr>
              <a:defRPr b="1"/>
            </a:pPr>
            <a:r>
              <a:t>Which of the following best describes a key difference between public-sector and private-sector digital investigations?</a:t>
            </a:r>
          </a:p>
          <a:p>
            <a:pPr lvl="1"/>
            <a:r>
              <a:t>A) Public-sector investigations are limited to criminal cases, while private-sector investigations are limited to civil cases.</a:t>
            </a:r>
          </a:p>
          <a:p>
            <a:pPr lvl="1"/>
            <a:r>
              <a:t>B) Public-sector investigations must adhere to legal guidelines like the Fourth Amendment, while private-sector investigations focus on policy violations such as HIPAA non-compliance.</a:t>
            </a:r>
          </a:p>
          <a:p>
            <a:pPr lvl="1"/>
            <a:r>
              <a:t>C) Private-sector investigations are always criminal in nature, whereas public-sector investigations are always civil.</a:t>
            </a:r>
          </a:p>
          <a:p>
            <a:pPr lvl="1"/>
            <a:r>
              <a:t>D) Public-sector investigations are conducted by private companies, while private-sector investigations are conducted by government agencies.</a:t>
            </a:r>
          </a:p>
        </p:txBody>
      </p:sp>
      <p:sp>
        <p:nvSpPr>
          <p:cNvPr id="4" name="Text Placeholder 3"/>
          <p:cNvSpPr>
            <a:spLocks noGrp="1"/>
          </p:cNvSpPr>
          <p:nvPr>
            <p:ph type="body" idx="11" sz="quarter"/>
          </p:nvPr>
        </p:nvSpPr>
        <p:spPr/>
        <p:txBody>
          <a:bodyPr/>
          <a:lstStyle/>
          <a:p/>
          <a:p>
            <a:r>
              <a:t> Answer: B - Public-sector investigations must follow legal guidelines like the Fourth Amendment, which restricts government search and seizure. Private-sector investigations focus on policy violations such as HIPAA non-compliance, though they can escalate to criminal cases.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Procedures for Private-Sector High-Tech Investigations</a:t>
            </a:r>
          </a:p>
        </p:txBody>
      </p:sp>
      <p:sp>
        <p:nvSpPr>
          <p:cNvPr id="3" name="Content Placeholder 2"/>
          <p:cNvSpPr>
            <a:spLocks noGrp="1"/>
          </p:cNvSpPr>
          <p:nvPr>
            <p:ph idx="10" sz="quarter"/>
          </p:nvPr>
        </p:nvSpPr>
        <p:spPr/>
        <p:txBody>
          <a:bodyPr>
            <a:normAutofit/>
          </a:bodyPr>
          <a:lstStyle/>
          <a:p/>
          <a:p>
            <a:pPr>
              <a:defRPr b="1"/>
            </a:pPr>
            <a:r>
              <a:t>Why are formal procedures and informal checklists essential in private-sector high-tech investigations?</a:t>
            </a:r>
          </a:p>
          <a:p>
            <a:pPr lvl="1"/>
            <a:r>
              <a:t>A) They ensure that all evidence is collected and processed correctly.</a:t>
            </a:r>
          </a:p>
          <a:p>
            <a:pPr lvl="1"/>
            <a:r>
              <a:t>B) They allow investigators to bypass legal requirements.</a:t>
            </a:r>
          </a:p>
          <a:p>
            <a:pPr lvl="1"/>
            <a:r>
              <a:t>C) They guarantee the discovery of all digital evidence without any oversight.</a:t>
            </a:r>
          </a:p>
          <a:p>
            <a:pPr lvl="1"/>
            <a:r>
              <a:t>D) They replace the need for expert testimony in court cases.</a:t>
            </a:r>
          </a:p>
        </p:txBody>
      </p:sp>
      <p:sp>
        <p:nvSpPr>
          <p:cNvPr id="4" name="Text Placeholder 3"/>
          <p:cNvSpPr>
            <a:spLocks noGrp="1"/>
          </p:cNvSpPr>
          <p:nvPr>
            <p:ph type="body" idx="11" sz="quarter"/>
          </p:nvPr>
        </p:nvSpPr>
        <p:spPr/>
        <p:txBody>
          <a:bodyPr/>
          <a:lstStyle/>
          <a:p/>
          <a:p>
            <a:r>
              <a:t> Answer: A - Formal procedures and informal checklists are essential to ensure that all evidence is collected and processed correctly, maintaining the integrity of the investigation and adherence to proper investigative techniques.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Completing the Case</a:t>
            </a:r>
          </a:p>
        </p:txBody>
      </p:sp>
      <p:sp>
        <p:nvSpPr>
          <p:cNvPr id="3" name="Subtitle 2"/>
          <p:cNvSpPr>
            <a:spLocks noGrp="1"/>
          </p:cNvSpPr>
          <p:nvPr>
            <p:ph type="subTitle" idx="1"/>
          </p:nvPr>
        </p:nvSpPr>
        <p:spPr/>
        <p:txBody>
          <a:bodyPr/>
          <a:lstStyle/>
          <a:p>
            <a:r>
              <a:t>Autopsy’s Report Generator</a:t>
            </a:r>
          </a:p>
        </p:txBody>
      </p:sp>
      <p:sp>
        <p:nvSpPr>
          <p:cNvPr id="4" name="Content Placeholder 3"/>
          <p:cNvSpPr>
            <a:spLocks noGrp="1"/>
          </p:cNvSpPr>
          <p:nvPr>
            <p:ph idx="10" sz="quarter"/>
          </p:nvPr>
        </p:nvSpPr>
        <p:spPr/>
        <p:txBody>
          <a:bodyPr>
            <a:normAutofit/>
          </a:bodyPr>
          <a:lstStyle/>
          <a:p>
            <a:pPr>
              <a:defRPr sz="2400"/>
            </a:pPr>
            <a:r>
              <a:t>Start Autopsy and open the case file (InChap01) using the Open Recent Case option.</a:t>
            </a:r>
          </a:p>
          <a:p>
            <a:pPr>
              <a:defRPr sz="2400"/>
            </a:pPr>
            <a:r>
              <a:t>Navigate to the Generate Report button in the main window.</a:t>
            </a:r>
          </a:p>
          <a:p>
            <a:pPr>
              <a:defRPr sz="2400"/>
            </a:pPr>
            <a:r>
              <a:t>Select the desired report format from the Report Modules section (e.g., HTML Web page or plain text file).</a:t>
            </a:r>
          </a:p>
          <a:p>
            <a:pPr>
              <a:defRPr sz="2400"/>
            </a:pPr>
            <a:r>
              <a:t>Click Next to proceed after selecting the format.</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Completing the Case</a:t>
            </a:r>
          </a:p>
        </p:txBody>
      </p:sp>
      <p:sp>
        <p:nvSpPr>
          <p:cNvPr id="3" name="Subtitle 2"/>
          <p:cNvSpPr>
            <a:spLocks noGrp="1"/>
          </p:cNvSpPr>
          <p:nvPr>
            <p:ph type="subTitle" idx="1"/>
          </p:nvPr>
        </p:nvSpPr>
        <p:spPr/>
        <p:txBody>
          <a:bodyPr/>
          <a:lstStyle/>
          <a:p>
            <a:r>
              <a:t>Autopsy’s Report Generator</a:t>
            </a:r>
          </a:p>
        </p:txBody>
      </p:sp>
      <p:sp>
        <p:nvSpPr>
          <p:cNvPr id="4" name="Content Placeholder 3"/>
          <p:cNvSpPr>
            <a:spLocks noGrp="1"/>
          </p:cNvSpPr>
          <p:nvPr>
            <p:ph idx="10" sz="quarter"/>
          </p:nvPr>
        </p:nvSpPr>
        <p:spPr/>
        <p:txBody>
          <a:bodyPr>
            <a:normAutofit/>
          </a:bodyPr>
          <a:lstStyle/>
          <a:p>
            <a:pPr>
              <a:defRPr sz="2400"/>
            </a:pPr>
            <a:r>
              <a:t>Step 1: Open the case and navigate to the Generate Report button.</a:t>
            </a:r>
          </a:p>
          <a:p>
            <a:pPr>
              <a:defRPr sz="2400"/>
            </a:pPr>
            <a:r>
              <a:t>Step 2: Select the desired report format (e.g., HTML or Text) and proceed.</a:t>
            </a:r>
          </a:p>
          <a:p>
            <a:pPr>
              <a:defRPr sz="2400"/>
            </a:pPr>
            <a:r>
              <a:t>Step 3: Configure artifact selection for HTML reports if needed.</a:t>
            </a:r>
          </a:p>
          <a:p>
            <a:pPr>
              <a:defRPr sz="2400"/>
            </a:pPr>
            <a:r>
              <a:t>Step 4: Generate and review the report via the progress window.</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Legal frameworks and policies are essential for managing digital investigations, ensuring compliance with laws and organizational rules.</a:t>
            </a:r>
          </a:p>
          <a:p>
            <a:pPr/>
            <a:r>
              <a:t>Warning banners and clear policies are critical for establishing user awareness and legal authority to monitor and inspect digital assets.</a:t>
            </a:r>
          </a:p>
          <a:p>
            <a:pPr/>
            <a:r>
              <a:t>Private-sector investigations focus on internal policy violations, while public-sector investigations deal with criminal allegations.</a:t>
            </a:r>
          </a:p>
          <a:p>
            <a:pPr/>
            <a:r>
              <a:t>Evidence collection must adhere to strict legal standards to avoid civil or criminal liability and ensure admissibility in court.</a:t>
            </a:r>
          </a:p>
          <a:p>
            <a:pPr/>
            <a:r>
              <a:t>Ownership of digital devices and data can be ambiguous, requiring clear BYOD policies and legal guidance to resolve disputes.</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Completing the Case</a:t>
            </a:r>
          </a:p>
        </p:txBody>
      </p:sp>
      <p:sp>
        <p:nvSpPr>
          <p:cNvPr id="3" name="Content Placeholder 2"/>
          <p:cNvSpPr>
            <a:spLocks noGrp="1"/>
          </p:cNvSpPr>
          <p:nvPr>
            <p:ph idx="10" sz="quarter"/>
          </p:nvPr>
        </p:nvSpPr>
        <p:spPr/>
        <p:txBody>
          <a:bodyPr>
            <a:normAutofit/>
          </a:bodyPr>
          <a:lstStyle/>
          <a:p/>
          <a:p>
            <a:pPr>
              <a:defRPr b="1"/>
            </a:pPr>
            <a:r>
              <a:t>Which of the following is a key requirement for ensuring the validity of digital forensics findings as evidence?</a:t>
            </a:r>
          </a:p>
          <a:p>
            <a:pPr lvl="1"/>
            <a:r>
              <a:t>A) Providing a detailed list of George's clients</a:t>
            </a:r>
          </a:p>
          <a:p>
            <a:pPr lvl="1"/>
            <a:r>
              <a:t>B) Including time and date stamps of all files</a:t>
            </a:r>
          </a:p>
          <a:p>
            <a:pPr lvl="1"/>
            <a:r>
              <a:t>C) Maintaining repeatable findings through documented procedures</a:t>
            </a:r>
          </a:p>
          <a:p>
            <a:pPr lvl="1"/>
            <a:r>
              <a:t>D) Writing a report that includes only the six Ws (who, what, when, where, why, how)</a:t>
            </a:r>
          </a:p>
        </p:txBody>
      </p:sp>
      <p:sp>
        <p:nvSpPr>
          <p:cNvPr id="4" name="Text Placeholder 3"/>
          <p:cNvSpPr>
            <a:spLocks noGrp="1"/>
          </p:cNvSpPr>
          <p:nvPr>
            <p:ph type="body" idx="11" sz="quarter"/>
          </p:nvPr>
        </p:nvSpPr>
        <p:spPr/>
        <p:txBody>
          <a:bodyPr/>
          <a:lstStyle/>
          <a:p/>
          <a:p>
            <a:r>
              <a:t> Answer: C - Repeatable findings are essential for digital forensics to be admissible as evidence. This ensures that the investigation can be replicated, producing the same results, which is critical for legal validity.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Maintaining Professional Conduct</a:t>
            </a:r>
          </a:p>
        </p:txBody>
      </p:sp>
      <p:sp>
        <p:nvSpPr>
          <p:cNvPr id="3" name="Content Placeholder 2"/>
          <p:cNvSpPr>
            <a:spLocks noGrp="1"/>
          </p:cNvSpPr>
          <p:nvPr>
            <p:ph idx="10" sz="quarter"/>
          </p:nvPr>
        </p:nvSpPr>
        <p:spPr/>
        <p:txBody>
          <a:bodyPr>
            <a:normAutofit/>
          </a:bodyPr>
          <a:lstStyle/>
          <a:p>
            <a:pPr>
              <a:defRPr sz="2400"/>
            </a:pPr>
            <a:r>
              <a:t>Professional conduct is critical for credibility as a digital investigator.</a:t>
            </a:r>
          </a:p>
          <a:p>
            <a:pPr>
              <a:defRPr sz="2400"/>
            </a:pPr>
            <a:r>
              <a:t>It encompasses ethics, morals, and standards of behavior.</a:t>
            </a:r>
          </a:p>
          <a:p>
            <a:pPr>
              <a:defRPr sz="2400"/>
            </a:pPr>
            <a:r>
              <a:t>Maintain objectivity by forming opinions based on education, training, experience, and evidence.</a:t>
            </a:r>
          </a:p>
          <a:p>
            <a:pPr>
              <a:defRPr sz="2400"/>
            </a:pPr>
            <a:r>
              <a:t>Avoid prejudice or bias to ensure integrity in fact-finding.</a:t>
            </a:r>
          </a:p>
          <a:p>
            <a:pPr>
              <a:defRPr sz="2400"/>
            </a:pPr>
            <a:r>
              <a:t>Example: Do not let an attorney's agenda dictate investigation outcomes.</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Maintain strict legal and ethical standards during investigations, ensuring all actions are justified and documented to protect both the organization and individuals involved.</a:t>
            </a:r>
          </a:p>
          <a:p>
            <a:pPr/>
            <a:r>
              <a:t>Use structured, multi-step approaches for high-tech investigations, including thorough planning, evidence collection, and collaboration with legal and technical experts.</a:t>
            </a:r>
          </a:p>
          <a:p>
            <a:pPr/>
            <a:r>
              <a:t>Prioritize secure and compliant data handling practices, especially when dealing with sensitive information or cross-border legal issues.</a:t>
            </a:r>
          </a:p>
          <a:p>
            <a:pPr/>
            <a:r>
              <a:t>Effective communication and preparation are critical for successful interviews and interrogations, requiring a deep understanding of the case and the ability to ask targeted, open-ended questions.</a:t>
            </a:r>
          </a:p>
          <a:p>
            <a:pPr/>
            <a:r>
              <a:t>Discreet and strategic planning is essential for industrial espionage investigations, involving consultation with legal counsel and management to ensure operational secrecy and compliance with regulations.</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Critiquing the Case</a:t>
            </a:r>
          </a:p>
        </p:txBody>
      </p:sp>
      <p:sp>
        <p:nvSpPr>
          <p:cNvPr id="4" name="Content Placeholder 3"/>
          <p:cNvSpPr>
            <a:spLocks noGrp="1"/>
          </p:cNvSpPr>
          <p:nvPr>
            <p:ph idx="10" sz="quarter"/>
          </p:nvPr>
        </p:nvSpPr>
        <p:spPr/>
        <p:txBody>
          <a:bodyPr>
            <a:normAutofit/>
          </a:bodyPr>
          <a:lstStyle/>
          <a:p>
            <a:pPr>
              <a:defRPr sz="2400"/>
            </a:pPr>
            <a:r>
              <a:t>How could you improve your performance in the case?</a:t>
            </a:r>
          </a:p>
          <a:p>
            <a:pPr>
              <a:defRPr sz="2400"/>
            </a:pPr>
            <a:r>
              <a:t>Did you expect the results you found? Did the case develop in ways you did not expect?</a:t>
            </a:r>
          </a:p>
          <a:p>
            <a:pPr>
              <a:defRPr sz="2400"/>
            </a:pPr>
            <a:r>
              <a:t>Was the documentation as thorough as it could have been?</a:t>
            </a:r>
          </a:p>
          <a:p>
            <a:pPr>
              <a:defRPr sz="2400"/>
            </a:pPr>
            <a:r>
              <a:t>What feedback has been received from the requesting source?</a:t>
            </a:r>
          </a:p>
          <a:p>
            <a:pPr>
              <a:defRPr sz="2400"/>
            </a:pPr>
            <a:r>
              <a:t>Did you discover any new problems? If so, what are they?</a:t>
            </a:r>
          </a:p>
          <a:p>
            <a:pPr>
              <a:defRPr sz="2400"/>
            </a:pPr>
            <a:r>
              <a:t>Did you use new techniques during the case or during research?</a:t>
            </a:r>
          </a:p>
        </p:txBody>
      </p:sp>
    </p:spTree>
  </p:cSld>
  <p:clrMapOvr>
    <a:masterClrMapping/>
  </p:clrMapOvr>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Critiquing the Case</a:t>
            </a:r>
          </a:p>
        </p:txBody>
      </p:sp>
      <p:sp>
        <p:nvSpPr>
          <p:cNvPr id="4" name="Content Placeholder 3"/>
          <p:cNvSpPr>
            <a:spLocks noGrp="1"/>
          </p:cNvSpPr>
          <p:nvPr>
            <p:ph idx="10" sz="quarter"/>
          </p:nvPr>
        </p:nvSpPr>
        <p:spPr/>
        <p:txBody>
          <a:bodyPr>
            <a:normAutofit/>
          </a:bodyPr>
          <a:lstStyle/>
          <a:p>
            <a:pPr>
              <a:defRPr sz="2300"/>
            </a:pPr>
            <a:r>
              <a:t>How could you improve your performance in the case?</a:t>
            </a:r>
          </a:p>
          <a:p>
            <a:pPr>
              <a:defRPr sz="2300"/>
            </a:pPr>
            <a:r>
              <a:t>Did you expect the results you found? Did the case develop in ways you did not expect?</a:t>
            </a:r>
          </a:p>
          <a:p>
            <a:pPr>
              <a:defRPr sz="2300"/>
            </a:pPr>
            <a:r>
              <a:t>Was the documentation as thorough as it could have been?</a:t>
            </a:r>
          </a:p>
          <a:p>
            <a:pPr>
              <a:defRPr sz="2300"/>
            </a:pPr>
            <a:r>
              <a:t>What feedback has been received from the requesting source?</a:t>
            </a:r>
          </a:p>
          <a:p>
            <a:pPr>
              <a:defRPr sz="2300"/>
            </a:pPr>
            <a:r>
              <a:t>Did you discover any new problems? If so, what are they?</a:t>
            </a:r>
          </a:p>
          <a:p>
            <a:pPr>
              <a:defRPr sz="2300"/>
            </a:pPr>
            <a:r>
              <a:t>Did you use new techniques during the case or during research?</a:t>
            </a:r>
          </a:p>
          <a:p>
            <a:pPr>
              <a:defRPr sz="2300"/>
            </a:pPr>
            <a:r>
              <a:t>Make notes to yourself in your journal about techniques or processes that might need to be changed or addressed in future investigations.</a:t>
            </a:r>
          </a:p>
          <a:p>
            <a:pPr>
              <a:defRPr sz="2300"/>
            </a:pPr>
            <a:r>
              <a:t>Store your journal in a secure place.</a:t>
            </a:r>
          </a:p>
        </p:txBody>
      </p:sp>
    </p:spTree>
  </p:cSld>
  <p:clrMapOvr>
    <a:masterClrMapping/>
  </p:clrMapOvr>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Critiquing the Case</a:t>
            </a:r>
          </a:p>
        </p:txBody>
      </p:sp>
      <p:sp>
        <p:nvSpPr>
          <p:cNvPr id="3" name="Content Placeholder 2"/>
          <p:cNvSpPr>
            <a:spLocks noGrp="1"/>
          </p:cNvSpPr>
          <p:nvPr>
            <p:ph idx="10" sz="quarter"/>
          </p:nvPr>
        </p:nvSpPr>
        <p:spPr/>
        <p:txBody>
          <a:bodyPr>
            <a:normAutofit/>
          </a:bodyPr>
          <a:lstStyle/>
          <a:p/>
          <a:p>
            <a:pPr>
              <a:defRPr b="1"/>
            </a:pPr>
            <a:r>
              <a:t>Which of the following is a key purpose of critiquing a case after completing an investigation?</a:t>
            </a:r>
          </a:p>
          <a:p>
            <a:pPr lvl="1"/>
            <a:r>
              <a:t>A) To determine the legal liability of the investigating team.</a:t>
            </a:r>
          </a:p>
          <a:p>
            <a:pPr lvl="1"/>
            <a:r>
              <a:t>B) To identify areas for improvement in future investigations.</a:t>
            </a:r>
          </a:p>
          <a:p>
            <a:pPr lvl="1"/>
            <a:r>
              <a:t>C) To submit the case to a higher authority for review.</a:t>
            </a:r>
          </a:p>
          <a:p>
            <a:pPr lvl="1"/>
            <a:r>
              <a:t>D) To replace the final report with a new one.</a:t>
            </a:r>
          </a:p>
        </p:txBody>
      </p:sp>
      <p:sp>
        <p:nvSpPr>
          <p:cNvPr id="4" name="Text Placeholder 3"/>
          <p:cNvSpPr>
            <a:spLocks noGrp="1"/>
          </p:cNvSpPr>
          <p:nvPr>
            <p:ph type="body" idx="11" sz="quarter"/>
          </p:nvPr>
        </p:nvSpPr>
        <p:spPr/>
        <p:txBody>
          <a:bodyPr/>
          <a:lstStyle/>
          <a:p/>
          <a:p>
            <a:r>
              <a:t> Answer: B - The key purpose of critiquing a case is to identify areas for improvement in future investigations. This involves reflecting on performance, unexpected developments, documentation, and feedback to refine techniques and processes.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Conducting an Investigation</a:t>
            </a:r>
          </a:p>
        </p:txBody>
      </p:sp>
      <p:sp>
        <p:nvSpPr>
          <p:cNvPr id="3" name="Content Placeholder 2"/>
          <p:cNvSpPr>
            <a:spLocks noGrp="1"/>
          </p:cNvSpPr>
          <p:nvPr>
            <p:ph idx="10" sz="quarter"/>
          </p:nvPr>
        </p:nvSpPr>
        <p:spPr/>
        <p:txBody>
          <a:bodyPr>
            <a:normAutofit/>
          </a:bodyPr>
          <a:lstStyle/>
          <a:p/>
          <a:p>
            <a:pPr>
              <a:defRPr b="1"/>
            </a:pPr>
            <a:r>
              <a:t>Which of the following is a critical step in the process of conducting an investigation, as outlined in the provided text?</a:t>
            </a:r>
          </a:p>
          <a:p>
            <a:pPr lvl="1"/>
            <a:r>
              <a:t>A) Using a single imaging tool to extract all data from the storage media</a:t>
            </a:r>
          </a:p>
          <a:p>
            <a:pPr lvl="1"/>
            <a:r>
              <a:t>B) Copying the evidence using a variety of methods to ensure comprehensive data retrieval</a:t>
            </a:r>
          </a:p>
          <a:p>
            <a:pPr lvl="1"/>
            <a:r>
              <a:t>C) Skipping the use of a secure evidence locker for convenience</a:t>
            </a:r>
          </a:p>
          <a:p>
            <a:pPr lvl="1"/>
            <a:r>
              <a:t>D) Avoiding the use of forensic analysis software to prevent data alteration</a:t>
            </a:r>
          </a:p>
        </p:txBody>
      </p:sp>
      <p:sp>
        <p:nvSpPr>
          <p:cNvPr id="4" name="Text Placeholder 3"/>
          <p:cNvSpPr>
            <a:spLocks noGrp="1"/>
          </p:cNvSpPr>
          <p:nvPr>
            <p:ph type="body" idx="11" sz="quarter"/>
          </p:nvPr>
        </p:nvSpPr>
        <p:spPr/>
        <p:txBody>
          <a:bodyPr/>
          <a:lstStyle/>
          <a:p/>
          <a:p>
            <a:r>
              <a:t> Answer: B - The text emphasizes that no single method retrieves all data from a disk, so using several tools to retrieve and analyze data is a good idea. Therefore, copying the evidence using a variety of methods is a critical step.</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requires meticulous documentation and repeatable procedures to ensure legal admissibility of findings.</a:t>
            </a:r>
          </a:p>
          <a:p>
            <a:pPr/>
            <a:r>
              <a:t>Tools like Autopsy enable the recovery of deleted files and analysis of binary data, crucial for uncovering hidden or non-traditional evidence.</a:t>
            </a:r>
          </a:p>
          <a:p>
            <a:pPr/>
            <a:r>
              <a:t>Effective case completion involves structured reporting, integrating technical findings with non-technical explanations for clarity.</a:t>
            </a:r>
          </a:p>
          <a:p>
            <a:pPr/>
            <a:r>
              <a:t>Critiquing investigations post-completion helps identify areas for improvement and refine future methodologies.</a:t>
            </a:r>
          </a:p>
          <a:p>
            <a:pPr/>
            <a:r>
              <a:t>Maintaining thorough records and adhering to company policies are essential for both investigative accuracy and legal compliance.</a:t>
            </a:r>
          </a:p>
        </p:txBody>
      </p:sp>
    </p:spTree>
  </p:cSld>
  <p:clrMapOvr>
    <a:masterClrMapping/>
  </p:clrMapOvr>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Content Placeholder 2"/>
          <p:cNvSpPr>
            <a:spLocks noGrp="1"/>
          </p:cNvSpPr>
          <p:nvPr>
            <p:ph idx="10" sz="quarter"/>
          </p:nvPr>
        </p:nvSpPr>
        <p:spPr/>
        <p:txBody>
          <a:bodyPr>
            <a:normAutofit/>
          </a:bodyPr>
          <a:lstStyle/>
          <a:p>
            <a:pPr>
              <a:defRPr sz="2300"/>
            </a:pPr>
            <a:r>
              <a:t>Role of a digital forensics professional: Gather data from a suspect’s computer to determine if a crime or policy violation has occurred.</a:t>
            </a:r>
          </a:p>
          <a:p>
            <a:pPr>
              <a:defRPr sz="2300"/>
            </a:pPr>
            <a:r>
              <a:t>Case preparation: Collect evidence for court or private-sector inquiry if a crime or policy violation is suspected.</a:t>
            </a:r>
          </a:p>
          <a:p>
            <a:pPr>
              <a:defRPr sz="2300"/>
            </a:pPr>
            <a:r>
              <a:t>Methodical approach: Evaluate evidence thoroughly and document the chain of custody (the route evidence takes from acquisition to case closure).</a:t>
            </a:r>
          </a:p>
          <a:p>
            <a:pPr>
              <a:defRPr sz="2300"/>
            </a:pPr>
            <a:r>
              <a:t>Two sample cases: One involving computer crime, another involving company policy violation.</a:t>
            </a:r>
          </a:p>
          <a:p>
            <a:pPr>
              <a:defRPr sz="2300"/>
            </a:pPr>
            <a:r>
              <a:t>Key steps: Gathering evidence, preparing a case, and preserving evidence.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Content Placeholder 2"/>
          <p:cNvSpPr>
            <a:spLocks noGrp="1"/>
          </p:cNvSpPr>
          <p:nvPr>
            <p:ph idx="10" sz="quarter"/>
          </p:nvPr>
        </p:nvSpPr>
        <p:spPr/>
        <p:txBody>
          <a:bodyPr>
            <a:normAutofit/>
          </a:bodyPr>
          <a:lstStyle/>
          <a:p>
            <a:pPr>
              <a:defRPr sz="2300"/>
            </a:pPr>
            <a:r>
              <a:t>Data Recovery vs. Digital Forensics</a:t>
            </a:r>
          </a:p>
          <a:p>
            <a:pPr>
              <a:defRPr sz="2300"/>
            </a:pPr>
            <a:r>
              <a:t>Data Recovery</a:t>
            </a:r>
          </a:p>
          <a:p>
            <a:pPr lvl="1">
              <a:defRPr sz="2300"/>
            </a:pPr>
            <a:r>
              <a:t>Primary goal: Retrieve data for the customer</a:t>
            </a:r>
          </a:p>
          <a:p>
            <a:pPr lvl="1">
              <a:defRPr sz="2300"/>
            </a:pPr>
            <a:r>
              <a:t>Known target data to recover</a:t>
            </a:r>
          </a:p>
          <a:p>
            <a:pPr lvl="1">
              <a:defRPr sz="2300"/>
            </a:pPr>
            <a:r>
              <a:t>Typical use cases: Hard drives, flash drives, cloud storage</a:t>
            </a:r>
          </a:p>
          <a:p>
            <a:pPr>
              <a:defRPr sz="2300"/>
            </a:pPr>
            <a:r>
              <a:t>Digital Forensics</a:t>
            </a:r>
          </a:p>
          <a:p>
            <a:pPr lvl="1">
              <a:defRPr sz="2300"/>
            </a:pPr>
            <a:r>
              <a:t>Primary goal: Investigate and analyze digital evidence</a:t>
            </a:r>
          </a:p>
          <a:p>
            <a:pPr lvl="1">
              <a:defRPr sz="2300"/>
            </a:pPr>
            <a:r>
              <a:t>May have partial knowledge of what to search for</a:t>
            </a:r>
          </a:p>
          <a:p>
            <a:pPr lvl="1">
              <a:defRPr sz="2300"/>
            </a:pPr>
            <a:r>
              <a:t>Focus on preserving evidence integrity</a:t>
            </a:r>
          </a:p>
          <a:p>
            <a:pPr>
              <a:defRPr sz="2300"/>
            </a:pPr>
            <a:r>
              <a:t>Forensic Workstation Setup</a:t>
            </a:r>
          </a:p>
          <a:p>
            <a:pPr lvl="1">
              <a:defRPr sz="2300"/>
            </a:pPr>
            <a:r>
              <a:t>Specialized PC with preloaded forensics software</a:t>
            </a:r>
          </a:p>
          <a:p>
            <a:pPr lvl="1">
              <a:defRPr sz="2300"/>
            </a:pPr>
            <a:r>
              <a:t>Additional hardware bays for evidence storage</a:t>
            </a:r>
          </a:p>
          <a:p>
            <a:pPr lvl="1">
              <a:defRPr sz="2300"/>
            </a:pPr>
            <a:r>
              <a:t>Supported OS: MS-DOS 6.22, Windows 95-10, Linux, Mac OS X/macOS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Content Placeholder 2"/>
          <p:cNvSpPr>
            <a:spLocks noGrp="1"/>
          </p:cNvSpPr>
          <p:nvPr>
            <p:ph idx="10" sz="quarter"/>
          </p:nvPr>
        </p:nvSpPr>
        <p:spPr/>
        <p:txBody>
          <a:bodyPr>
            <a:normAutofit/>
          </a:bodyPr>
          <a:lstStyle/>
          <a:p>
            <a:pPr>
              <a:defRPr sz="2300"/>
            </a:pPr>
            <a:r>
              <a:t>Digital forensics involves investigative procedures for a legal purpose, focusing on the analysis of digital evidence.</a:t>
            </a:r>
          </a:p>
          <a:p>
            <a:pPr>
              <a:defRPr sz="2300"/>
            </a:pPr>
            <a:r>
              <a:t>Key aspects include obtaining search warrants, maintaining chain of custody, validating with mathematical hash functions, using validated tools, ensuring repeatability, reporting, and presenting evidence as an expert witness.</a:t>
            </a:r>
          </a:p>
          <a:p>
            <a:pPr>
              <a:defRPr sz="2300"/>
            </a:pPr>
            <a:r>
              <a:t>The field encompasses specialties such as computer forensics, network forensics, video forensics, and others.</a:t>
            </a:r>
          </a:p>
          <a:p>
            <a:pPr>
              <a:defRPr sz="2300"/>
            </a:pPr>
            <a:r>
              <a:t>Digital forensics also includes research and incident response, though these areas are not focused on prosecution or evidence validity.</a:t>
            </a:r>
          </a:p>
          <a:p>
            <a:pPr>
              <a:defRPr sz="2300"/>
            </a:pPr>
            <a:r>
              <a:t>The book targets digital forensics investigators and examiners at civil, criminal, and administrative levels, with some aspects beyond its scope.</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Maintaining Professional Conduct</a:t>
            </a:r>
          </a:p>
        </p:txBody>
      </p:sp>
      <p:sp>
        <p:nvSpPr>
          <p:cNvPr id="3" name="Content Placeholder 2"/>
          <p:cNvSpPr>
            <a:spLocks noGrp="1"/>
          </p:cNvSpPr>
          <p:nvPr>
            <p:ph idx="10" sz="quarter"/>
          </p:nvPr>
        </p:nvSpPr>
        <p:spPr/>
        <p:txBody>
          <a:bodyPr>
            <a:normAutofit/>
          </a:bodyPr>
          <a:lstStyle/>
          <a:p>
            <a:pPr>
              <a:defRPr sz="2300"/>
            </a:pPr>
            <a:r>
              <a:t>Maintain confidentiality by sharing case details only with authorized individuals (e.g., other investigators, line authority).</a:t>
            </a:r>
          </a:p>
          <a:p>
            <a:pPr>
              <a:defRPr sz="2300"/>
            </a:pPr>
            <a:r>
              <a:t>Avoid discussing case specifics with unauthorized parties to prevent case damage or legal liability.</a:t>
            </a:r>
          </a:p>
          <a:p>
            <a:pPr>
              <a:defRPr sz="2300"/>
            </a:pPr>
            <a:r>
              <a:t>In private-sector environments, confidentiality is critical to avoid breach of contract (e.g., terminated employees' cases).</a:t>
            </a:r>
          </a:p>
          <a:p>
            <a:pPr>
              <a:defRPr sz="2300"/>
            </a:pPr>
            <a:r>
              <a:t>Attorney-work-product rule: Communicate only with the attorney or their team; all external discussions require attorney approval.</a:t>
            </a:r>
          </a:p>
          <a:p>
            <a:pPr>
              <a:defRPr sz="2300"/>
            </a:pPr>
            <a:r>
              <a:t>Unauthorized disclosure of evidence can compromise case integrity and lead to legal consequences.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2</a:t>
            </a:r>
          </a:p>
          <a:p>
            <a:r>
              <a:t>Digital Forensic | ICT312</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Content Placeholder 2"/>
          <p:cNvSpPr>
            <a:spLocks noGrp="1"/>
          </p:cNvSpPr>
          <p:nvPr>
            <p:ph idx="10" sz="quarter"/>
          </p:nvPr>
        </p:nvSpPr>
        <p:spPr/>
        <p:txBody>
          <a:bodyPr>
            <a:normAutofit/>
          </a:bodyPr>
          <a:lstStyle/>
          <a:p>
            <a:pPr>
              <a:defRPr sz="2000"/>
            </a:pPr>
            <a:r>
              <a:t>Forensic Workstations: Specialized PCs configured for forensic analysis, with preloaded software and additional hardware bays.</a:t>
            </a:r>
          </a:p>
          <a:p>
            <a:pPr>
              <a:defRPr sz="2000"/>
            </a:pPr>
            <a:r>
              <a:t>Supported Operating Systems: MS-DOS 6.22, Windows 95/98/Me, NT 3.5/4.0, 2000, XP, Vista, 7/8/10, Linux, Mac OS X/macOS.</a:t>
            </a:r>
          </a:p>
          <a:p>
            <a:pPr>
              <a:defRPr sz="2000"/>
            </a:pPr>
            <a:r>
              <a:t>Operating System Impact: Booting an OS during evidence examination can alter data (e.g., Windows updates, drive serial numbers recorded).</a:t>
            </a:r>
          </a:p>
          <a:p>
            <a:pPr>
              <a:defRPr sz="2000"/>
            </a:pPr>
            <a:r>
              <a:t>Least Intrusive OS: MS-DOS 6.22 minimizes data alteration, though modern tools may not support it due to OS evolution.</a:t>
            </a:r>
          </a:p>
          <a:p>
            <a:pPr>
              <a:defRPr sz="2000"/>
            </a:pPr>
            <a:r>
              <a:t>Write-Blockers: Essential for preventing data modification during acquisition, available in hardware (USB/FireWire) and software (bootable OS in RAM).</a:t>
            </a:r>
          </a:p>
          <a:p>
            <a:pPr>
              <a:defRPr sz="2000"/>
            </a:pPr>
            <a:r>
              <a:t>Hardware Write-Blockers: Digital Intelligence Ultra-Kit, UltraBlock, FireFly, FireChief 800, USB Write Blocker, DriveDock, FastBloc, SCSI Write Blockers, UltraBlock SAS Write Blocker, Image LinkMASSter.</a:t>
            </a:r>
          </a:p>
          <a:p>
            <a:pPr>
              <a:defRPr sz="2000"/>
            </a:pPr>
            <a:r>
              <a:t>Software Write-Blockers: Use bootable DVDs/USBs with independent OS, e.g., forensicsoft.com. Windows tools are emerging but Linux remains critical for disk forensics.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Content Placeholder 2"/>
          <p:cNvSpPr>
            <a:spLocks noGrp="1"/>
          </p:cNvSpPr>
          <p:nvPr>
            <p:ph idx="10" sz="quarter"/>
          </p:nvPr>
        </p:nvSpPr>
        <p:spPr/>
        <p:txBody>
          <a:bodyPr>
            <a:normAutofit/>
          </a:bodyPr>
          <a:lstStyle/>
          <a:p>
            <a:pPr>
              <a:defRPr sz="2000"/>
            </a:pPr>
            <a:r>
              <a:t>The Fourth Amendment to the U.S. Constitution protects individuals' right to privacy from unreasonable searches and seizures, requiring probable cause for searches.</a:t>
            </a:r>
          </a:p>
          <a:p>
            <a:pPr>
              <a:defRPr sz="2000"/>
            </a:pPr>
            <a:r>
              <a:t>Digital evidence collection must comply with legal standards, including obtaining search warrants and maintaining chain of custody.</a:t>
            </a:r>
          </a:p>
          <a:p>
            <a:pPr>
              <a:defRPr sz="2000"/>
            </a:pPr>
            <a:r>
              <a:t>The Pennsylvania Supreme Court case (Commonwealth v. Copenhefer) established that attempts to hide evidence do not create a legally protected expectation of privacy.</a:t>
            </a:r>
          </a:p>
          <a:p>
            <a:pPr>
              <a:defRPr sz="2000"/>
            </a:pPr>
            <a:r>
              <a:t>Courts have differing interpretations of digital evidence admissibility across U.S. jurisdictions, states, provinces, and countries.</a:t>
            </a:r>
          </a:p>
          <a:p>
            <a:pPr>
              <a:defRPr sz="2000"/>
            </a:pPr>
            <a:r>
              <a:t>The Federal Rules of Evidence (FRE) and state-specific rules influence the admissibility of digital evidence in legal proceedings.</a:t>
            </a:r>
          </a:p>
          <a:p>
            <a:pPr>
              <a:defRPr sz="2000"/>
            </a:pPr>
            <a:r>
              <a:t>International standards like ISO 27037 provide guidelines for digital evidence handling, promoting consistency across jurisdictions.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Content Placeholder 2"/>
          <p:cNvSpPr>
            <a:spLocks noGrp="1"/>
          </p:cNvSpPr>
          <p:nvPr>
            <p:ph idx="10" sz="quarter"/>
          </p:nvPr>
        </p:nvSpPr>
        <p:spPr/>
        <p:txBody>
          <a:bodyPr>
            <a:normAutofit/>
          </a:bodyPr>
          <a:lstStyle/>
          <a:p>
            <a:pPr>
              <a:defRPr sz="2000"/>
            </a:pPr>
            <a:r>
              <a:t>Data recovery focuses on retrieving lost data, while digital forensics involves analyzing data for legal or investigative purposes.</a:t>
            </a:r>
          </a:p>
          <a:p>
            <a:pPr>
              <a:defRPr sz="2000"/>
            </a:pPr>
            <a:r>
              <a:t>Forensic workstations are specialized computers configured with forensics software and additional hardware bays for evidence handling.</a:t>
            </a:r>
          </a:p>
          <a:p>
            <a:pPr>
              <a:defRPr sz="2000"/>
            </a:pPr>
            <a:r>
              <a:t>Operating systems used in forensic workstations include MS-DOS 6.22, Windows 95-10, Linux, and macOS.</a:t>
            </a:r>
          </a:p>
          <a:p>
            <a:pPr>
              <a:defRPr sz="2000"/>
            </a:pPr>
            <a:r>
              <a:t>MS-DOS 6.22 is the least intrusive OS for preserving evidence integrity, but newer systems may require alternative tools.</a:t>
            </a:r>
          </a:p>
          <a:p>
            <a:pPr>
              <a:defRPr sz="2000"/>
            </a:pPr>
            <a:r>
              <a:t>Write-blockers (hardware and software) prevent data alteration during evidence acquisition, ensuring data integrity.</a:t>
            </a:r>
          </a:p>
          <a:p>
            <a:pPr>
              <a:defRPr sz="2000"/>
            </a:pPr>
            <a:r>
              <a:t>Software write-blockers use bootable media to run an independent OS in RAM, avoiding data writes to the evidence drive.</a:t>
            </a:r>
          </a:p>
          <a:p>
            <a:pPr>
              <a:defRPr sz="2000"/>
            </a:pPr>
            <a:r>
              <a:t>No single tool can recover all data; proficiency with multiple tools and OS environments is essential for effective investigations.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Content Placeholder 2"/>
          <p:cNvSpPr>
            <a:spLocks noGrp="1"/>
          </p:cNvSpPr>
          <p:nvPr>
            <p:ph idx="10" sz="quarter"/>
          </p:nvPr>
        </p:nvSpPr>
        <p:spPr/>
        <p:txBody>
          <a:bodyPr>
            <a:normAutofit/>
          </a:bodyPr>
          <a:lstStyle/>
          <a:p>
            <a:pPr>
              <a:defRPr sz="2000"/>
            </a:pPr>
            <a:r>
              <a:t>Case Study: Commonwealth v. Copenhefer (1991)</a:t>
            </a:r>
          </a:p>
          <a:p>
            <a:pPr>
              <a:defRPr sz="2000"/>
            </a:pPr>
            <a:r>
              <a:t>Key Points of the Case</a:t>
            </a:r>
          </a:p>
          <a:p>
            <a:pPr lvl="1">
              <a:defRPr sz="2000"/>
            </a:pPr>
            <a:r>
              <a:t>Physical evidence (including digital forensics evidence) was sufficient for conviction</a:t>
            </a:r>
          </a:p>
          <a:p>
            <a:pPr lvl="1">
              <a:defRPr sz="2000"/>
            </a:pPr>
            <a:r>
              <a:t>Defendant argued deletion of documents created an expectation of privacy under the Fourth Amendment</a:t>
            </a:r>
          </a:p>
          <a:p>
            <a:pPr lvl="1">
              <a:defRPr sz="2000"/>
            </a:pPr>
            <a:r>
              <a:t>Court rejected the argument, stating attempts to hide evidence do not equate to legal privacy expectations</a:t>
            </a:r>
          </a:p>
          <a:p>
            <a:pPr lvl="1">
              <a:defRPr sz="2000"/>
            </a:pPr>
            <a:r>
              <a:t>Search warrants were not required for evidence found in trash or hidden locations</a:t>
            </a:r>
          </a:p>
          <a:p>
            <a:pPr lvl="1">
              <a:defRPr sz="2000"/>
            </a:pPr>
            <a:r>
              <a:t>Case highlights the balance between privacy rights and law enforcement access to digital evidence</a:t>
            </a:r>
          </a:p>
          <a:p>
            <a:pPr>
              <a:defRPr sz="2000"/>
            </a:pPr>
            <a:r>
              <a:t>Implications for Digital Forensics</a:t>
            </a:r>
          </a:p>
          <a:p>
            <a:pPr lvl="1">
              <a:defRPr sz="2000"/>
            </a:pPr>
            <a:r>
              <a:t>Digital evidence admissibility depends on legal procedures and jurisdiction</a:t>
            </a:r>
          </a:p>
          <a:p>
            <a:pPr lvl="1">
              <a:defRPr sz="2000"/>
            </a:pPr>
            <a:r>
              <a:t>Fourth Amendment protections apply to digital data but with limitations</a:t>
            </a:r>
          </a:p>
          <a:p>
            <a:pPr lvl="1">
              <a:defRPr sz="2000"/>
            </a:pPr>
            <a:r>
              <a:t>Search warrants are often required but not always necessary for digital evidence</a:t>
            </a:r>
          </a:p>
          <a:p>
            <a:pPr lvl="1">
              <a:defRPr sz="2000"/>
            </a:pPr>
            <a:r>
              <a:t>Variability in state and international laws affects digital forensics practices</a:t>
            </a:r>
          </a:p>
          <a:p>
            <a:pPr lvl="1">
              <a:defRPr sz="2000"/>
            </a:pPr>
            <a:r>
              <a:t>Case underscores the importance of proper evidence handling and chain of custody</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Maintaining Professional Conduct</a:t>
            </a:r>
          </a:p>
        </p:txBody>
      </p:sp>
      <p:sp>
        <p:nvSpPr>
          <p:cNvPr id="3" name="Content Placeholder 2"/>
          <p:cNvSpPr>
            <a:spLocks noGrp="1"/>
          </p:cNvSpPr>
          <p:nvPr>
            <p:ph idx="10" sz="quarter"/>
          </p:nvPr>
        </p:nvSpPr>
        <p:spPr/>
        <p:txBody>
          <a:bodyPr>
            <a:normAutofit/>
          </a:bodyPr>
          <a:lstStyle/>
          <a:p/>
          <a:p>
            <a:pPr>
              <a:defRPr b="1"/>
            </a:pPr>
            <a:r>
              <a:t>Which of the following is a key principle of maintaining professional conduct as a digital investigator?</a:t>
            </a:r>
          </a:p>
          <a:p>
            <a:pPr lvl="1"/>
            <a:r>
              <a:t>A) Sharing detailed case information with all team members to ensure transparency</a:t>
            </a:r>
          </a:p>
          <a:p>
            <a:pPr lvl="1"/>
            <a:r>
              <a:t>B) Maintaining objectivity by forming opinions based solely on evidence and experience</a:t>
            </a:r>
          </a:p>
          <a:p>
            <a:pPr lvl="1"/>
            <a:r>
              <a:t>C) Allowing an attorney's agenda to influence the outcome of an investigation</a:t>
            </a:r>
          </a:p>
          <a:p>
            <a:pPr lvl="1"/>
            <a:r>
              <a:t>D) Publicly discussing case details to raise awareness about digital forensics</a:t>
            </a:r>
          </a:p>
        </p:txBody>
      </p:sp>
      <p:sp>
        <p:nvSpPr>
          <p:cNvPr id="4" name="Text Placeholder 3"/>
          <p:cNvSpPr>
            <a:spLocks noGrp="1"/>
          </p:cNvSpPr>
          <p:nvPr>
            <p:ph type="body" idx="11" sz="quarter"/>
          </p:nvPr>
        </p:nvSpPr>
        <p:spPr/>
        <p:txBody>
          <a:bodyPr/>
          <a:lstStyle/>
          <a:p/>
          <a:p>
            <a:r>
              <a:t> Answer: B - Maintaining objectivity is a key principle of professional conduct as a digital investigator. It involves forming opinions based on evidence, experience, and training, rather than personal biases or external influences.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Digital Forensics and Related Disciplines</a:t>
            </a:r>
          </a:p>
        </p:txBody>
      </p:sp>
      <p:sp>
        <p:nvSpPr>
          <p:cNvPr id="4" name="Content Placeholder 3"/>
          <p:cNvSpPr>
            <a:spLocks noGrp="1"/>
          </p:cNvSpPr>
          <p:nvPr>
            <p:ph idx="10" sz="quarter"/>
          </p:nvPr>
        </p:nvSpPr>
        <p:spPr/>
        <p:txBody>
          <a:bodyPr>
            <a:normAutofit/>
          </a:bodyPr>
          <a:lstStyle/>
          <a:p>
            <a:pPr>
              <a:defRPr sz="2300"/>
            </a:pPr>
            <a:r>
              <a:t>Digital Forensics: Scientific examination and analysis of data from computer storage media for use as evidence in court (DIBS USA, Inc.).</a:t>
            </a:r>
          </a:p>
          <a:p>
            <a:pPr>
              <a:defRPr sz="2300"/>
            </a:pPr>
            <a:r>
              <a:t>NIST Definition: Application of science to identify, collect, examine, and analyze data while preserving integrity and maintaining chain of custody.</a:t>
            </a:r>
          </a:p>
          <a:p>
            <a:pPr>
              <a:defRPr sz="2300"/>
            </a:pPr>
            <a:r>
              <a:t>Key Activities: Secure data collection, examination of suspect data, presenting digital information to courts, and applying laws to digital practices.</a:t>
            </a:r>
          </a:p>
          <a:p>
            <a:pPr>
              <a:defRPr sz="2300"/>
            </a:pPr>
            <a:r>
              <a:t>Digital Forensics vs. Data Recovery: Focus on recovering hidden or deleted data for legal use, unlike data recovery which retrieves accidentally deleted or lost data.</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Understanding Law Enforcement Agency Investigations</a:t>
            </a:r>
          </a:p>
        </p:txBody>
      </p:sp>
      <p:sp>
        <p:nvSpPr>
          <p:cNvPr id="4" name="Content Placeholder 3"/>
          <p:cNvSpPr>
            <a:spLocks noGrp="1"/>
          </p:cNvSpPr>
          <p:nvPr>
            <p:ph idx="10" sz="quarter"/>
          </p:nvPr>
        </p:nvSpPr>
        <p:spPr/>
        <p:txBody>
          <a:bodyPr>
            <a:normAutofit/>
          </a:bodyPr>
          <a:lstStyle/>
          <a:p>
            <a:pPr>
              <a:defRPr sz="2000"/>
            </a:pPr>
            <a:r>
              <a:t>Investigations into computer-related crimes require understanding of legal processes, search and seizure guidelines, and building criminal cases.</a:t>
            </a:r>
          </a:p>
          <a:p>
            <a:pPr>
              <a:defRPr sz="2000"/>
            </a:pPr>
            <a:r>
              <a:t>Common criminal offenses include burglary, murder, molestation, and fraud.</a:t>
            </a:r>
          </a:p>
          <a:p>
            <a:pPr>
              <a:defRPr sz="2000"/>
            </a:pPr>
            <a:r>
              <a:t>Determining computer crime involves assessing: the tool used, whether it was trespass, theft, vandalism, or cyberstalking/e-mail harassment.</a:t>
            </a:r>
          </a:p>
          <a:p>
            <a:pPr>
              <a:defRPr sz="2000"/>
            </a:pPr>
            <a:r>
              <a:t>Legal frameworks vary by jurisdiction, with EU privacy laws being more stringent than U.S. laws.</a:t>
            </a:r>
          </a:p>
          <a:p>
            <a:pPr>
              <a:defRPr sz="2000"/>
            </a:pPr>
            <a:r>
              <a:t>International companies face complex legal landscapes due to global operations and multi-jurisdictional laws.</a:t>
            </a:r>
          </a:p>
          <a:p>
            <a:pPr>
              <a:defRPr sz="2000"/>
            </a:pPr>
            <a:r>
              <a:t>U.S. law allows seizure of a cell phone used on company property and synced with the network, while Australian law prohibits it.</a:t>
            </a:r>
          </a:p>
          <a:p>
            <a:pPr>
              <a:defRPr sz="2000"/>
            </a:pPr>
            <a:r>
              <a:t>Computers are treated as tools akin to lockpicks, leading to specific criminal code definitions for computer-related crimes.</a:t>
            </a:r>
          </a:p>
          <a:p>
            <a:pPr>
              <a:defRPr sz="2000"/>
            </a:pPr>
            <a:r>
              <a:t>States like Alabama define crimes such as theft to include data theft, equating it to physical theft.</a:t>
            </a:r>
          </a:p>
          <a:p>
            <a:pPr>
              <a:defRPr sz="2000"/>
            </a:pPr>
            <a:r>
              <a:t>The Computer Fraud and Abuse Act (1986) and state-specific laws address computer crimes, though digital issues are often excluded from standard trespass, theft, vandalism, or burglary laws.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An Overview of a Computer Crime</a:t>
            </a:r>
          </a:p>
        </p:txBody>
      </p:sp>
      <p:sp>
        <p:nvSpPr>
          <p:cNvPr id="4" name="Content Placeholder 3"/>
          <p:cNvSpPr>
            <a:spLocks noGrp="1"/>
          </p:cNvSpPr>
          <p:nvPr>
            <p:ph idx="10" sz="quarter"/>
          </p:nvPr>
        </p:nvSpPr>
        <p:spPr/>
        <p:txBody>
          <a:bodyPr>
            <a:normAutofit/>
          </a:bodyPr>
          <a:lstStyle/>
          <a:p>
            <a:pPr>
              <a:defRPr sz="2300"/>
            </a:pPr>
            <a:r>
              <a:t>Law enforcement often encounters computers, smartphones, and other devices during crime investigations.</a:t>
            </a:r>
          </a:p>
          <a:p>
            <a:pPr>
              <a:defRPr sz="2300"/>
            </a:pPr>
            <a:r>
              <a:t>These devices can contain critical evidence such as:</a:t>
            </a:r>
          </a:p>
          <a:p>
            <a:pPr>
              <a:defRPr sz="2300"/>
            </a:pPr>
            <a:r>
              <a:t>• Files showing the chain of events leading to a crime</a:t>
            </a:r>
          </a:p>
          <a:p>
            <a:pPr>
              <a:defRPr sz="2300"/>
            </a:pPr>
            <a:r>
              <a:t>• Text messages, photos, and contact lists that may lead to convictions</a:t>
            </a:r>
          </a:p>
          <a:p>
            <a:pPr>
              <a:defRPr sz="2300"/>
            </a:pPr>
            <a:r>
              <a:t>Example Case: A drug dealer's home raid revealed a desktop computer, USB drives, tablet, and cell phone as potential evidence.</a:t>
            </a:r>
          </a:p>
          <a:p>
            <a:pPr>
              <a:defRPr sz="2300"/>
            </a:pPr>
            <a:r>
              <a:t>Proper evidence handling is crucial to preserve data integrity and avoid altering key information like last access dates.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Subtitle 2"/>
          <p:cNvSpPr>
            <a:spLocks noGrp="1"/>
          </p:cNvSpPr>
          <p:nvPr>
            <p:ph type="subTitle" idx="1"/>
          </p:nvPr>
        </p:nvSpPr>
        <p:spPr/>
        <p:txBody>
          <a:bodyPr/>
          <a:lstStyle/>
          <a:p>
            <a:r>
              <a:t>Setting Up Your Workstation for Digital Forensics</a:t>
            </a:r>
          </a:p>
        </p:txBody>
      </p:sp>
      <p:sp>
        <p:nvSpPr>
          <p:cNvPr id="4" name="Content Placeholder 3"/>
          <p:cNvSpPr>
            <a:spLocks noGrp="1"/>
          </p:cNvSpPr>
          <p:nvPr>
            <p:ph idx="10" sz="quarter"/>
          </p:nvPr>
        </p:nvSpPr>
        <p:spPr/>
        <p:txBody>
          <a:bodyPr>
            <a:normAutofit/>
          </a:bodyPr>
          <a:lstStyle/>
          <a:p>
            <a:pPr>
              <a:defRPr sz="2400"/>
            </a:pPr>
            <a:r>
              <a:t>Workstation running Windows 7 or later</a:t>
            </a:r>
          </a:p>
          <a:p>
            <a:pPr>
              <a:defRPr sz="2400"/>
            </a:pPr>
            <a:r>
              <a:t>Write-blocker device</a:t>
            </a:r>
          </a:p>
          <a:p>
            <a:pPr>
              <a:defRPr sz="2400"/>
            </a:pPr>
            <a:r>
              <a:t>Digital forensics acquisition tool</a:t>
            </a:r>
          </a:p>
          <a:p>
            <a:pPr>
              <a:defRPr sz="2400"/>
            </a:pPr>
            <a:r>
              <a:t>Digital forensics analysis tool</a:t>
            </a:r>
          </a:p>
          <a:p>
            <a:pPr>
              <a:defRPr sz="2400"/>
            </a:pPr>
            <a:r>
              <a:t>Target drive to receive source or suspect disk data</a:t>
            </a:r>
          </a:p>
          <a:p>
            <a:pPr>
              <a:defRPr sz="2400"/>
            </a:pPr>
            <a:r>
              <a:t>Spare PATA and SATA ports</a:t>
            </a:r>
          </a:p>
          <a:p>
            <a:pPr>
              <a:defRPr sz="2400"/>
            </a:pPr>
            <a:r>
              <a:t>USB ports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Digital Forensics and Related Disciplines</a:t>
            </a:r>
          </a:p>
        </p:txBody>
      </p:sp>
      <p:sp>
        <p:nvSpPr>
          <p:cNvPr id="4" name="Content Placeholder 3"/>
          <p:cNvSpPr>
            <a:spLocks noGrp="1"/>
          </p:cNvSpPr>
          <p:nvPr>
            <p:ph idx="10" sz="quarter"/>
          </p:nvPr>
        </p:nvSpPr>
        <p:spPr/>
        <p:txBody>
          <a:bodyPr>
            <a:normAutofit/>
          </a:bodyPr>
          <a:lstStyle/>
          <a:p>
            <a:pPr>
              <a:defRPr sz="2300"/>
            </a:pPr>
            <a:r>
              <a:t>Digital Forensics vs. Data Recovery</a:t>
            </a:r>
          </a:p>
          <a:p>
            <a:pPr>
              <a:defRPr sz="2300"/>
            </a:pPr>
            <a:r>
              <a:t>Digital Forensics</a:t>
            </a:r>
          </a:p>
          <a:p>
            <a:pPr lvl="1">
              <a:defRPr sz="2300"/>
            </a:pPr>
            <a:r>
              <a:t>Focus: Recovering hidden or deleted data for legal use</a:t>
            </a:r>
          </a:p>
          <a:p>
            <a:pPr lvl="1">
              <a:defRPr sz="2300"/>
            </a:pPr>
            <a:r>
              <a:t>Goal: Ensure data validity as evidence</a:t>
            </a:r>
          </a:p>
          <a:p>
            <a:pPr lvl="1">
              <a:defRPr sz="2300"/>
            </a:pPr>
            <a:r>
              <a:t>Challenges: Unknown contents, need for rigorous analysis</a:t>
            </a:r>
          </a:p>
          <a:p>
            <a:pPr>
              <a:defRPr sz="2300"/>
            </a:pPr>
            <a:r>
              <a:t>Data Recovery</a:t>
            </a:r>
          </a:p>
          <a:p>
            <a:pPr lvl="1">
              <a:defRPr sz="2300"/>
            </a:pPr>
            <a:r>
              <a:t>Focus: Retrieving deleted or lost data</a:t>
            </a:r>
          </a:p>
          <a:p>
            <a:pPr lvl="1">
              <a:defRPr sz="2300"/>
            </a:pPr>
            <a:r>
              <a:t>Goal: Restore files accidentally deleted or lost</a:t>
            </a:r>
          </a:p>
          <a:p>
            <a:pPr lvl="1">
              <a:defRPr sz="2300"/>
            </a:pPr>
            <a:r>
              <a:t>Challenges: Known data targets, less emphasis on legal admissibility</a:t>
            </a:r>
          </a:p>
          <a:p>
            <a:pPr>
              <a:defRPr sz="2300"/>
            </a:pPr>
            <a:r>
              <a:t>Network Forensics Applications</a:t>
            </a:r>
          </a:p>
          <a:p>
            <a:pPr>
              <a:defRPr sz="2300"/>
            </a:pPr>
            <a:r>
              <a:t>Network Forensics</a:t>
            </a:r>
          </a:p>
          <a:p>
            <a:pPr lvl="1">
              <a:defRPr sz="2300"/>
            </a:pPr>
            <a:r>
              <a:t>Analyzes attacker access methods</a:t>
            </a:r>
          </a:p>
          <a:p>
            <a:pPr lvl="1">
              <a:defRPr sz="2300"/>
            </a:pPr>
            <a:r>
              <a:t>Examines copied or tampered files</a:t>
            </a:r>
          </a:p>
          <a:p>
            <a:pPr lvl="1">
              <a:defRPr sz="2300"/>
            </a:pPr>
            <a:r>
              <a:t>Uses log files to track user activity</a:t>
            </a:r>
          </a:p>
          <a:p>
            <a:pPr lvl="1">
              <a:defRPr sz="2300"/>
            </a:pPr>
            <a:r>
              <a:t>Identifies new files or changes on victim systems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3</a:t>
            </a:r>
          </a:p>
          <a:p>
            <a:r>
              <a:t>Digital Forensic | ICT312</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Understanding Law Enforcement Agency Investigations</a:t>
            </a:r>
          </a:p>
        </p:txBody>
      </p:sp>
      <p:sp>
        <p:nvSpPr>
          <p:cNvPr id="4" name="Content Placeholder 3"/>
          <p:cNvSpPr>
            <a:spLocks noGrp="1"/>
          </p:cNvSpPr>
          <p:nvPr>
            <p:ph idx="10" sz="quarter"/>
          </p:nvPr>
        </p:nvSpPr>
        <p:spPr/>
        <p:txBody>
          <a:bodyPr>
            <a:normAutofit/>
          </a:bodyPr>
          <a:lstStyle/>
          <a:p>
            <a:pPr>
              <a:defRPr sz="2000"/>
            </a:pPr>
            <a:r>
              <a:t>Laws and procedural rules vary by jurisdiction, impacting admissibility of evidence in different courts.</a:t>
            </a:r>
          </a:p>
          <a:p>
            <a:pPr>
              <a:defRPr sz="2000"/>
            </a:pPr>
            <a:r>
              <a:t>U.S. vs. EU Privacy Laws: EU regulations are more stringent, creating challenges for international companies.</a:t>
            </a:r>
          </a:p>
          <a:p>
            <a:pPr>
              <a:defRPr sz="2000"/>
            </a:pPr>
            <a:r>
              <a:t>Jurisdictional Complexity: Investigations may involve multiple countries due to global corporate structures.</a:t>
            </a:r>
          </a:p>
          <a:p>
            <a:pPr>
              <a:defRPr sz="2000"/>
            </a:pPr>
            <a:r>
              <a:t>Example: Seizing an employee's cell phone in Australia vs. U.S. - legality depends on usage and network synchronization.</a:t>
            </a:r>
          </a:p>
          <a:p>
            <a:pPr>
              <a:defRPr sz="2000"/>
            </a:pPr>
            <a:r>
              <a:t>Legal Definitions: States like Alabama have specific language in criminal codes for computer-related crimes.</a:t>
            </a:r>
          </a:p>
          <a:p>
            <a:pPr>
              <a:defRPr sz="2000"/>
            </a:pPr>
            <a:r>
              <a:t>Computer as a Tool: Analogous to lockpicks, leading to specific definitions of crimes involving computers.</a:t>
            </a:r>
          </a:p>
          <a:p>
            <a:pPr>
              <a:defRPr sz="2000"/>
            </a:pPr>
            <a:r>
              <a:t>Statutory Developments: The Computer Fraud and Abuse Act (1986) and subsequent state-specific laws address digital crimes.</a:t>
            </a:r>
          </a:p>
          <a:p>
            <a:pPr>
              <a:defRPr sz="2000"/>
            </a:pPr>
            <a:r>
              <a:t>Resources: State-specific computer crime definitions available at http://statelaws.findlaw.com/criminal-laws/computer-crimes.html.</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An Overview of a Computer Crime</a:t>
            </a:r>
          </a:p>
        </p:txBody>
      </p:sp>
      <p:sp>
        <p:nvSpPr>
          <p:cNvPr id="4" name="Content Placeholder 3"/>
          <p:cNvSpPr>
            <a:spLocks noGrp="1"/>
          </p:cNvSpPr>
          <p:nvPr>
            <p:ph idx="10" sz="quarter"/>
          </p:nvPr>
        </p:nvSpPr>
        <p:spPr/>
        <p:txBody>
          <a:bodyPr>
            <a:normAutofit/>
          </a:bodyPr>
          <a:lstStyle/>
          <a:p>
            <a:pPr>
              <a:defRPr sz="2300"/>
            </a:pPr>
            <a:r>
              <a:t>Law enforcement officers collect digital devices during investigations, including computers, smartphones, and storage media.</a:t>
            </a:r>
          </a:p>
          <a:p>
            <a:pPr>
              <a:defRPr sz="2300"/>
            </a:pPr>
            <a:r>
              <a:t>Proper procedures are critical to preserve evidence integrity, such as 'bagging and tagging' devices and storage media.</a:t>
            </a:r>
          </a:p>
          <a:p>
            <a:pPr>
              <a:defRPr sz="2300"/>
            </a:pPr>
            <a:r>
              <a:t>Live acquisition of RAM is recommended before shutting down the system to capture volatile data.</a:t>
            </a:r>
          </a:p>
          <a:p>
            <a:pPr>
              <a:defRPr sz="2300"/>
            </a:pPr>
            <a:r>
              <a:t>Documentation of collected items, including storage media like USB drives and flash drives, is essential.</a:t>
            </a:r>
          </a:p>
          <a:p>
            <a:pPr>
              <a:defRPr sz="2300"/>
            </a:pPr>
            <a:r>
              <a:t>Digital evidence must be handled carefully to prevent alteration of key data like last access dates.</a:t>
            </a:r>
          </a:p>
          <a:p>
            <a:pPr>
              <a:defRPr sz="2300"/>
            </a:pPr>
            <a:r>
              <a:t>Resources like the U.S. DOJ's 'Prosecuting Computer Crimes' guide provide standards for electronic evidence acquisition.</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Subtitle 2"/>
          <p:cNvSpPr>
            <a:spLocks noGrp="1"/>
          </p:cNvSpPr>
          <p:nvPr>
            <p:ph type="subTitle" idx="1"/>
          </p:nvPr>
        </p:nvSpPr>
        <p:spPr/>
        <p:txBody>
          <a:bodyPr/>
          <a:lstStyle/>
          <a:p>
            <a:r>
              <a:t>Setting Up Your Workstation for Digital Forensics</a:t>
            </a:r>
          </a:p>
        </p:txBody>
      </p:sp>
      <p:sp>
        <p:nvSpPr>
          <p:cNvPr id="4" name="Content Placeholder 3"/>
          <p:cNvSpPr>
            <a:spLocks noGrp="1"/>
          </p:cNvSpPr>
          <p:nvPr>
            <p:ph idx="10" sz="quarter"/>
          </p:nvPr>
        </p:nvSpPr>
        <p:spPr/>
        <p:txBody>
          <a:bodyPr>
            <a:normAutofit/>
          </a:bodyPr>
          <a:lstStyle/>
          <a:p>
            <a:pPr>
              <a:defRPr sz="2400"/>
            </a:pPr>
            <a:r>
              <a:t>Workstation running Windows 7 or later</a:t>
            </a:r>
          </a:p>
          <a:p>
            <a:pPr>
              <a:defRPr sz="2400"/>
            </a:pPr>
            <a:r>
              <a:t>Write-blocker device</a:t>
            </a:r>
          </a:p>
          <a:p>
            <a:pPr>
              <a:defRPr sz="2400"/>
            </a:pPr>
            <a:r>
              <a:t>Digital forensics acquisition tool</a:t>
            </a:r>
          </a:p>
          <a:p>
            <a:pPr>
              <a:defRPr sz="2400"/>
            </a:pPr>
            <a:r>
              <a:t>Digital forensics analysis tool</a:t>
            </a:r>
          </a:p>
          <a:p>
            <a:pPr>
              <a:defRPr sz="2400"/>
            </a:pPr>
            <a:r>
              <a:t>Target drive to receive source or suspect disk data</a:t>
            </a:r>
          </a:p>
          <a:p>
            <a:pPr>
              <a:defRPr sz="2400"/>
            </a:pPr>
            <a:r>
              <a:t>Spare PATA and SATA ports</a:t>
            </a:r>
          </a:p>
          <a:p>
            <a:pPr>
              <a:defRPr sz="2400"/>
            </a:pPr>
            <a:r>
              <a:t>USB ports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Digital Forensics and Related Disciplines</a:t>
            </a:r>
          </a:p>
        </p:txBody>
      </p:sp>
      <p:sp>
        <p:nvSpPr>
          <p:cNvPr id="4" name="Content Placeholder 3"/>
          <p:cNvSpPr>
            <a:spLocks noGrp="1"/>
          </p:cNvSpPr>
          <p:nvPr>
            <p:ph idx="10" sz="quarter"/>
          </p:nvPr>
        </p:nvSpPr>
        <p:spPr/>
        <p:txBody>
          <a:bodyPr>
            <a:normAutofit/>
          </a:bodyPr>
          <a:lstStyle/>
          <a:p>
            <a:pPr>
              <a:defRPr sz="2000"/>
            </a:pPr>
            <a:r>
              <a:t>Digital forensics is part of a triad that includes vulnerability/threat assessment and risk management, network intrusion detection and incident response, and digital investigations.</a:t>
            </a:r>
          </a:p>
          <a:p>
            <a:pPr>
              <a:defRPr sz="2000"/>
            </a:pPr>
            <a:r>
              <a:t>The triad represents three groups or departments responsible for different tasks in computing security:</a:t>
            </a:r>
          </a:p>
          <a:p>
            <a:pPr>
              <a:defRPr sz="2000"/>
            </a:pPr>
            <a:r>
              <a:t>1. Vulnerability/Threat Assessment and Risk Management</a:t>
            </a:r>
          </a:p>
          <a:p>
            <a:pPr>
              <a:defRPr sz="2000"/>
            </a:pPr>
            <a:r>
              <a:t>   - Identifies system weaknesses and conducts penetration testing</a:t>
            </a:r>
          </a:p>
          <a:p>
            <a:pPr>
              <a:defRPr sz="2000"/>
            </a:pPr>
            <a:r>
              <a:t>   - Focuses on physical security, OS, and application security</a:t>
            </a:r>
          </a:p>
          <a:p>
            <a:pPr>
              <a:defRPr sz="2000"/>
            </a:pPr>
            <a:r>
              <a:t>   - Penetration testers simulate attacks to find vulnerabilities</a:t>
            </a:r>
          </a:p>
          <a:p>
            <a:pPr>
              <a:defRPr sz="2000"/>
            </a:pPr>
            <a:r>
              <a:t>2. Network Intrusion Detection and Incident Response</a:t>
            </a:r>
          </a:p>
          <a:p>
            <a:pPr>
              <a:defRPr sz="2000"/>
            </a:pPr>
            <a:r>
              <a:t>   - Detects intrusions using automated tools and firewall logs</a:t>
            </a:r>
          </a:p>
          <a:p>
            <a:pPr>
              <a:defRPr sz="2000"/>
            </a:pPr>
            <a:r>
              <a:t>   - Responds to attacks by tracking, isolating, and preventing further access</a:t>
            </a:r>
          </a:p>
          <a:p>
            <a:pPr>
              <a:defRPr sz="2000"/>
            </a:pPr>
            <a:r>
              <a:t>   - Collects evidence for legal action and prevents future attacks</a:t>
            </a:r>
          </a:p>
          <a:p>
            <a:pPr>
              <a:defRPr sz="2000"/>
            </a:pPr>
            <a:r>
              <a:t>3. Digital Investigations</a:t>
            </a:r>
          </a:p>
          <a:p>
            <a:pPr>
              <a:defRPr sz="2000"/>
            </a:pPr>
            <a:r>
              <a:t>   - Conducts forensic analysis of systems with potential evidence</a:t>
            </a:r>
          </a:p>
          <a:p>
            <a:pPr>
              <a:defRPr sz="2000"/>
            </a:pPr>
            <a:r>
              <a:t>   - Collaborates with other groups for complex cases</a:t>
            </a:r>
          </a:p>
          <a:p>
            <a:pPr>
              <a:defRPr sz="2000"/>
            </a:pPr>
            <a:r>
              <a:t>   - Typically resolves or terminates case investigations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Subtitle 2"/>
          <p:cNvSpPr>
            <a:spLocks noGrp="1"/>
          </p:cNvSpPr>
          <p:nvPr>
            <p:ph type="subTitle" idx="1"/>
          </p:nvPr>
        </p:nvSpPr>
        <p:spPr/>
        <p:txBody>
          <a:bodyPr/>
          <a:lstStyle/>
          <a:p>
            <a:r>
              <a:t>Setting Up Your Workstation for Digital Forensics</a:t>
            </a:r>
          </a:p>
        </p:txBody>
      </p:sp>
      <p:sp>
        <p:nvSpPr>
          <p:cNvPr id="4" name="Content Placeholder 3"/>
          <p:cNvSpPr>
            <a:spLocks noGrp="1"/>
          </p:cNvSpPr>
          <p:nvPr>
            <p:ph idx="10" sz="quarter"/>
          </p:nvPr>
        </p:nvSpPr>
        <p:spPr/>
        <p:txBody>
          <a:bodyPr>
            <a:normAutofit/>
          </a:bodyPr>
          <a:lstStyle/>
          <a:p>
            <a:pPr>
              <a:defRPr sz="2400"/>
            </a:pPr>
            <a:r>
              <a:t>Network interface card (NIC)</a:t>
            </a:r>
          </a:p>
          <a:p>
            <a:pPr>
              <a:defRPr sz="2400"/>
            </a:pPr>
            <a:r>
              <a:t>Extra USB ports</a:t>
            </a:r>
          </a:p>
          <a:p>
            <a:pPr>
              <a:defRPr sz="2400"/>
            </a:pPr>
            <a:r>
              <a:t>FireWire 400/800 ports</a:t>
            </a:r>
          </a:p>
          <a:p>
            <a:pPr>
              <a:defRPr sz="2400"/>
            </a:pPr>
            <a:r>
              <a:t>SCSI card</a:t>
            </a:r>
          </a:p>
          <a:p>
            <a:pPr>
              <a:defRPr sz="2400"/>
            </a:pPr>
            <a:r>
              <a:t>Disk editor tool</a:t>
            </a:r>
          </a:p>
          <a:p>
            <a:pPr>
              <a:defRPr sz="2400"/>
            </a:pPr>
            <a:r>
              <a:t>Text editor tool</a:t>
            </a:r>
          </a:p>
          <a:p>
            <a:pPr>
              <a:defRPr sz="2400"/>
            </a:pPr>
            <a:r>
              <a:t>Graphics viewer program</a:t>
            </a:r>
          </a:p>
          <a:p>
            <a:pPr>
              <a:defRPr sz="2400"/>
            </a:pPr>
            <a:r>
              <a:t>Other specialized viewing tools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Subtitle 2"/>
          <p:cNvSpPr>
            <a:spLocks noGrp="1"/>
          </p:cNvSpPr>
          <p:nvPr>
            <p:ph type="subTitle" idx="1"/>
          </p:nvPr>
        </p:nvSpPr>
        <p:spPr/>
        <p:txBody>
          <a:bodyPr/>
          <a:lstStyle/>
          <a:p>
            <a:r>
              <a:t>Setting Up Your Workstation for Digital Forensics</a:t>
            </a:r>
          </a:p>
        </p:txBody>
      </p:sp>
      <p:sp>
        <p:nvSpPr>
          <p:cNvPr id="4" name="Content Placeholder 3"/>
          <p:cNvSpPr>
            <a:spLocks noGrp="1"/>
          </p:cNvSpPr>
          <p:nvPr>
            <p:ph idx="10" sz="quarter"/>
          </p:nvPr>
        </p:nvSpPr>
        <p:spPr/>
        <p:txBody>
          <a:bodyPr>
            <a:normAutofit/>
          </a:bodyPr>
          <a:lstStyle/>
          <a:p>
            <a:pPr>
              <a:defRPr sz="2400"/>
            </a:pPr>
            <a:r>
              <a:t>Network interface card (NIC)</a:t>
            </a:r>
          </a:p>
          <a:p>
            <a:pPr>
              <a:defRPr sz="2400"/>
            </a:pPr>
            <a:r>
              <a:t>Extra USB ports</a:t>
            </a:r>
          </a:p>
          <a:p>
            <a:pPr>
              <a:defRPr sz="2400"/>
            </a:pPr>
            <a:r>
              <a:t>FireWire 400/800 ports</a:t>
            </a:r>
          </a:p>
          <a:p>
            <a:pPr>
              <a:defRPr sz="2400"/>
            </a:pPr>
            <a:r>
              <a:t>SCSI card</a:t>
            </a:r>
          </a:p>
          <a:p>
            <a:pPr>
              <a:defRPr sz="2400"/>
            </a:pPr>
            <a:r>
              <a:t>Disk editor tool</a:t>
            </a:r>
          </a:p>
          <a:p>
            <a:pPr>
              <a:defRPr sz="2400"/>
            </a:pPr>
            <a:r>
              <a:t>Text editor tool</a:t>
            </a:r>
          </a:p>
          <a:p>
            <a:pPr>
              <a:defRPr sz="2400"/>
            </a:pPr>
            <a:r>
              <a:t>Graphics viewer program</a:t>
            </a:r>
          </a:p>
          <a:p>
            <a:pPr>
              <a:defRPr sz="2400"/>
            </a:pPr>
            <a:r>
              <a:t>Other specialized viewing tools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Digital Forensics and Other Related Disciplines</a:t>
            </a:r>
          </a:p>
        </p:txBody>
      </p:sp>
      <p:sp>
        <p:nvSpPr>
          <p:cNvPr id="3" name="Content Placeholder 2"/>
          <p:cNvSpPr>
            <a:spLocks noGrp="1"/>
          </p:cNvSpPr>
          <p:nvPr>
            <p:ph idx="10" sz="quarter"/>
          </p:nvPr>
        </p:nvSpPr>
        <p:spPr/>
        <p:txBody>
          <a:bodyPr>
            <a:normAutofit/>
          </a:bodyPr>
          <a:lstStyle/>
          <a:p/>
          <a:p>
            <a:pPr>
              <a:defRPr b="1"/>
            </a:pPr>
            <a:r>
              <a:t>Which of the following best describes the primary difference between digital forensics and data recovery?</a:t>
            </a:r>
          </a:p>
          <a:p>
            <a:pPr lvl="1"/>
            <a:r>
              <a:t>A) Digital forensics focuses on retrieving deleted data, while data recovery focuses on restoring lost data due to hardware failure.</a:t>
            </a:r>
          </a:p>
          <a:p>
            <a:pPr lvl="1"/>
            <a:r>
              <a:t>B) Digital forensics is used for criminal investigations, while data recovery is used for personal data retrieval.</a:t>
            </a:r>
          </a:p>
          <a:p>
            <a:pPr lvl="1"/>
            <a:r>
              <a:t>C) Digital forensics involves preserving data integrity for legal use, while data recovery aims to recover data without regard for legal implications.</a:t>
            </a:r>
          </a:p>
          <a:p>
            <a:pPr lvl="1"/>
            <a:r>
              <a:t>D) Digital forensics is a subset of data recovery, and data recovery includes all forensic techniques.</a:t>
            </a:r>
          </a:p>
        </p:txBody>
      </p:sp>
      <p:sp>
        <p:nvSpPr>
          <p:cNvPr id="4" name="Text Placeholder 3"/>
          <p:cNvSpPr>
            <a:spLocks noGrp="1"/>
          </p:cNvSpPr>
          <p:nvPr>
            <p:ph type="body" idx="11" sz="quarter"/>
          </p:nvPr>
        </p:nvSpPr>
        <p:spPr/>
        <p:txBody>
          <a:bodyPr/>
          <a:lstStyle/>
          <a:p/>
          <a:p>
            <a:r>
              <a:t> Answer: C - Digital forensics emphasizes preserving data integrity for legal use and ensuring the recovered data is valid as evidence. Data recovery typically focuses on retrieving lost or deleted data, often without the legal context, and may not prioritize maintaining the chain of custody or data integrity for court admissibility.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Law Enforcement Agency Investigations</a:t>
            </a:r>
          </a:p>
        </p:txBody>
      </p:sp>
      <p:sp>
        <p:nvSpPr>
          <p:cNvPr id="3" name="Content Placeholder 2"/>
          <p:cNvSpPr>
            <a:spLocks noGrp="1"/>
          </p:cNvSpPr>
          <p:nvPr>
            <p:ph idx="10" sz="quarter"/>
          </p:nvPr>
        </p:nvSpPr>
        <p:spPr/>
        <p:txBody>
          <a:bodyPr>
            <a:normAutofit/>
          </a:bodyPr>
          <a:lstStyle/>
          <a:p/>
          <a:p>
            <a:pPr>
              <a:defRPr b="1"/>
            </a:pPr>
            <a:r>
              <a:t>Which of the following best illustrates the legal difference between U.S. and Australian law regarding the seizure of a cell phone used in a corporate fraud investigation?</a:t>
            </a:r>
          </a:p>
          <a:p>
            <a:pPr lvl="1"/>
            <a:r>
              <a:t>A) Under U.S. law, you can seize the phone if it was used on company property, but under Australian law, you cannot.</a:t>
            </a:r>
          </a:p>
          <a:p>
            <a:pPr lvl="1"/>
            <a:r>
              <a:t>B) Under U.S. law, you cannot seize the phone, but under Australian law, you can.</a:t>
            </a:r>
          </a:p>
          <a:p>
            <a:pPr lvl="1"/>
            <a:r>
              <a:t>C) Both U.S. and Australian law allow seizure of the phone if it was used on company property.</a:t>
            </a:r>
          </a:p>
          <a:p>
            <a:pPr lvl="1"/>
            <a:r>
              <a:t>D) Neither U.S. nor Australian law allows seizure of the phone unless it was used on personal property.</a:t>
            </a:r>
          </a:p>
        </p:txBody>
      </p:sp>
      <p:sp>
        <p:nvSpPr>
          <p:cNvPr id="4" name="Text Placeholder 3"/>
          <p:cNvSpPr>
            <a:spLocks noGrp="1"/>
          </p:cNvSpPr>
          <p:nvPr>
            <p:ph type="body" idx="11" sz="quarter"/>
          </p:nvPr>
        </p:nvSpPr>
        <p:spPr/>
        <p:txBody>
          <a:bodyPr/>
          <a:lstStyle/>
          <a:p/>
          <a:p>
            <a:r>
              <a:t> Answer: A - The text explicitly states that under U.S. law, a cell phone can be seized if it was used on company property and synchronized with the company network, but under Australian law, this is not permitted. This highlights the jurisdictional differences in legal procedures for digital evidence.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a Computer Crime</a:t>
            </a:r>
          </a:p>
        </p:txBody>
      </p:sp>
      <p:sp>
        <p:nvSpPr>
          <p:cNvPr id="3" name="Content Placeholder 2"/>
          <p:cNvSpPr>
            <a:spLocks noGrp="1"/>
          </p:cNvSpPr>
          <p:nvPr>
            <p:ph idx="10" sz="quarter"/>
          </p:nvPr>
        </p:nvSpPr>
        <p:spPr/>
        <p:txBody>
          <a:bodyPr>
            <a:normAutofit/>
          </a:bodyPr>
          <a:lstStyle/>
          <a:p/>
          <a:p>
            <a:pPr>
              <a:defRPr b="1"/>
            </a:pPr>
            <a:r>
              <a:t>Which of the following is a correct procedure for handling digital evidence during a crime scene investigation?</a:t>
            </a:r>
          </a:p>
          <a:p>
            <a:pPr lvl="1"/>
            <a:r>
              <a:t>A) Immediately shutting down the computer to prevent data loss.</a:t>
            </a:r>
          </a:p>
          <a:p>
            <a:pPr lvl="1"/>
            <a:r>
              <a:t>B) Taking photographs of open windows on the Windows desktop before shutting down the computer.</a:t>
            </a:r>
          </a:p>
          <a:p>
            <a:pPr lvl="1"/>
            <a:r>
              <a:t>C) Using the latest version of forensic software regardless of the operating system.</a:t>
            </a:r>
          </a:p>
          <a:p>
            <a:pPr lvl="1"/>
            <a:r>
              <a:t>D) Deleting any suspicious files to preserve the integrity of the evidence.</a:t>
            </a:r>
          </a:p>
        </p:txBody>
      </p:sp>
      <p:sp>
        <p:nvSpPr>
          <p:cNvPr id="4" name="Text Placeholder 3"/>
          <p:cNvSpPr>
            <a:spLocks noGrp="1"/>
          </p:cNvSpPr>
          <p:nvPr>
            <p:ph type="body" idx="11" sz="quarter"/>
          </p:nvPr>
        </p:nvSpPr>
        <p:spPr/>
        <p:txBody>
          <a:bodyPr/>
          <a:lstStyle/>
          <a:p/>
          <a:p>
            <a:r>
              <a:t> Answer: B - Photographing open windows before shutting down the computer is a correct procedure to document the state of the system and preserve evidence, as mentioned in the text.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Employee Termination Cases</a:t>
            </a:r>
          </a:p>
        </p:txBody>
      </p:sp>
      <p:sp>
        <p:nvSpPr>
          <p:cNvPr id="3" name="Content Placeholder 2"/>
          <p:cNvSpPr>
            <a:spLocks noGrp="1"/>
          </p:cNvSpPr>
          <p:nvPr>
            <p:ph idx="10" sz="quarter"/>
          </p:nvPr>
        </p:nvSpPr>
        <p:spPr/>
        <p:txBody>
          <a:bodyPr>
            <a:normAutofit/>
          </a:bodyPr>
          <a:lstStyle/>
          <a:p/>
          <a:p>
            <a:pPr>
              <a:defRPr b="1"/>
            </a:pPr>
            <a:r>
              <a:t>Which of the following is a primary focus of investigations in employee termination cases according to the provided text?</a:t>
            </a:r>
          </a:p>
          <a:p>
            <a:pPr lvl="1"/>
            <a:r>
              <a:t>A) Employee theft of company assets</a:t>
            </a:r>
          </a:p>
          <a:p>
            <a:pPr lvl="1"/>
            <a:r>
              <a:t>B) Viewing pornography in the workplace</a:t>
            </a:r>
          </a:p>
          <a:p>
            <a:pPr lvl="1"/>
            <a:r>
              <a:t>C) Employee absenteeism</a:t>
            </a:r>
          </a:p>
          <a:p>
            <a:pPr lvl="1"/>
            <a:r>
              <a:t>D) Violation of company dress code</a:t>
            </a:r>
          </a:p>
        </p:txBody>
      </p:sp>
      <p:sp>
        <p:nvSpPr>
          <p:cNvPr id="4" name="Text Placeholder 3"/>
          <p:cNvSpPr>
            <a:spLocks noGrp="1"/>
          </p:cNvSpPr>
          <p:nvPr>
            <p:ph type="body" idx="11" sz="quarter"/>
          </p:nvPr>
        </p:nvSpPr>
        <p:spPr/>
        <p:txBody>
          <a:bodyPr/>
          <a:lstStyle/>
          <a:p/>
          <a:p>
            <a:r>
              <a:t> Answer: B - The text states that incidents creating a hostile work environment, such as viewing pornography in the workplace and sending inappropriate emails, are the predominant types of cases investigated. Therefore, viewing pornography in the workplace is a primary focus.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4</a:t>
            </a:r>
          </a:p>
          <a:p>
            <a:r>
              <a:t>Digital Forensic | ICT312</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Setting Up Your Workstation for Digital Forensics</a:t>
            </a:r>
          </a:p>
        </p:txBody>
      </p:sp>
      <p:sp>
        <p:nvSpPr>
          <p:cNvPr id="3" name="Content Placeholder 2"/>
          <p:cNvSpPr>
            <a:spLocks noGrp="1"/>
          </p:cNvSpPr>
          <p:nvPr>
            <p:ph idx="10" sz="quarter"/>
          </p:nvPr>
        </p:nvSpPr>
        <p:spPr/>
        <p:txBody>
          <a:bodyPr>
            <a:normAutofit/>
          </a:bodyPr>
          <a:lstStyle/>
          <a:p/>
          <a:p>
            <a:pPr>
              <a:defRPr b="1"/>
            </a:pPr>
            <a:r>
              <a:t>Which of the following is a required component for setting up a forensic workstation according to the provided text?</a:t>
            </a:r>
          </a:p>
          <a:p>
            <a:pPr lvl="1"/>
            <a:r>
              <a:t>A) Network interface card (NIC)</a:t>
            </a:r>
          </a:p>
          <a:p>
            <a:pPr lvl="1"/>
            <a:r>
              <a:t>B) Digital forensics acquisition tool</a:t>
            </a:r>
          </a:p>
          <a:p>
            <a:pPr lvl="1"/>
            <a:r>
              <a:t>C) FireWire 400/800 ports</a:t>
            </a:r>
          </a:p>
          <a:p>
            <a:pPr lvl="1"/>
            <a:r>
              <a:t>D) Disk editor tool</a:t>
            </a:r>
          </a:p>
        </p:txBody>
      </p:sp>
      <p:sp>
        <p:nvSpPr>
          <p:cNvPr id="4" name="Text Placeholder 3"/>
          <p:cNvSpPr>
            <a:spLocks noGrp="1"/>
          </p:cNvSpPr>
          <p:nvPr>
            <p:ph type="body" idx="11" sz="quarter"/>
          </p:nvPr>
        </p:nvSpPr>
        <p:spPr/>
        <p:txBody>
          <a:bodyPr/>
          <a:lstStyle/>
          <a:p/>
          <a:p>
            <a:r>
              <a:t> Answer: B - The text explicitly states that a digital forensics acquisition tool is a required component, while the other options are listed as additional useful items.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Content Placeholder 2"/>
          <p:cNvSpPr>
            <a:spLocks noGrp="1"/>
          </p:cNvSpPr>
          <p:nvPr>
            <p:ph idx="10" sz="quarter"/>
          </p:nvPr>
        </p:nvSpPr>
        <p:spPr/>
        <p:txBody>
          <a:bodyPr>
            <a:normAutofit/>
          </a:bodyPr>
          <a:lstStyle/>
          <a:p>
            <a:pPr>
              <a:defRPr sz="2400"/>
            </a:pPr>
            <a:r>
              <a:t>Prepare the investigation plan and set up the forensic workstation</a:t>
            </a:r>
          </a:p>
          <a:p>
            <a:pPr>
              <a:defRPr sz="2400"/>
            </a:pPr>
            <a:r>
              <a:t>Install necessary forensic analysis software (e.g., OSForensics, EnCase, FTK, X-Ways Forensics)</a:t>
            </a:r>
          </a:p>
          <a:p>
            <a:pPr>
              <a:defRPr sz="2400"/>
            </a:pPr>
            <a:r>
              <a:t>Install an office suite (e.g., LibreOffice) and a graphics viewer (e.g., IrfanView)</a:t>
            </a:r>
          </a:p>
          <a:p>
            <a:pPr>
              <a:defRPr sz="2400"/>
            </a:pPr>
            <a:r>
              <a:t>Copy evidence using multiple methods to retrieve data from the disk</a:t>
            </a:r>
          </a:p>
          <a:p>
            <a:pPr>
              <a:defRPr sz="2400"/>
            </a:pPr>
            <a:r>
              <a:t>Gather resources identified in the investigation plan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Content Placeholder 2"/>
          <p:cNvSpPr>
            <a:spLocks noGrp="1"/>
          </p:cNvSpPr>
          <p:nvPr>
            <p:ph idx="10" sz="quarter"/>
          </p:nvPr>
        </p:nvSpPr>
        <p:spPr/>
        <p:txBody>
          <a:bodyPr>
            <a:normAutofit/>
          </a:bodyPr>
          <a:lstStyle/>
          <a:p>
            <a:pPr>
              <a:defRPr sz="2400"/>
            </a:pPr>
            <a:r>
              <a:t>Original storage media</a:t>
            </a:r>
          </a:p>
          <a:p>
            <a:pPr>
              <a:defRPr sz="2400"/>
            </a:pPr>
            <a:r>
              <a:t>Evidence custody form</a:t>
            </a:r>
          </a:p>
          <a:p>
            <a:pPr>
              <a:defRPr sz="2400"/>
            </a:pPr>
            <a:r>
              <a:t>Evidence container for the storage media (e.g., evidence bag)</a:t>
            </a:r>
          </a:p>
          <a:p>
            <a:pPr>
              <a:defRPr sz="2400"/>
            </a:pPr>
            <a:r>
              <a:t>Bit-stream imaging tool (e.g., FTK Imager Lite)</a:t>
            </a:r>
          </a:p>
          <a:p>
            <a:pPr>
              <a:defRPr sz="2400"/>
            </a:pPr>
            <a:r>
              <a:t>Forensic workstation for copying and examining evidence</a:t>
            </a:r>
          </a:p>
          <a:p>
            <a:pPr>
              <a:defRPr sz="2400"/>
            </a:pPr>
            <a:r>
              <a:t>Secure evidence locker, cabinet, or safe</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Data Recovery Workstations and Software</a:t>
            </a:r>
          </a:p>
        </p:txBody>
      </p:sp>
      <p:sp>
        <p:nvSpPr>
          <p:cNvPr id="3" name="Content Placeholder 2"/>
          <p:cNvSpPr>
            <a:spLocks noGrp="1"/>
          </p:cNvSpPr>
          <p:nvPr>
            <p:ph idx="10" sz="quarter"/>
          </p:nvPr>
        </p:nvSpPr>
        <p:spPr/>
        <p:txBody>
          <a:bodyPr>
            <a:normAutofit/>
          </a:bodyPr>
          <a:lstStyle/>
          <a:p/>
          <a:p>
            <a:pPr>
              <a:defRPr b="1"/>
            </a:pPr>
            <a:r>
              <a:t>Which operating system is considered the least intrusive for preserving data integrity during forensic acquisitions, according to the text?</a:t>
            </a:r>
          </a:p>
          <a:p>
            <a:pPr lvl="1"/>
            <a:r>
              <a:t>A) Windows 10</a:t>
            </a:r>
          </a:p>
          <a:p>
            <a:pPr lvl="1"/>
            <a:r>
              <a:t>B) MS-DOS 6.22</a:t>
            </a:r>
          </a:p>
          <a:p>
            <a:pPr lvl="1"/>
            <a:r>
              <a:t>C) Linux</a:t>
            </a:r>
          </a:p>
          <a:p>
            <a:pPr lvl="1"/>
            <a:r>
              <a:t>D) Mac OS X</a:t>
            </a:r>
          </a:p>
        </p:txBody>
      </p:sp>
      <p:sp>
        <p:nvSpPr>
          <p:cNvPr id="4" name="Text Placeholder 3"/>
          <p:cNvSpPr>
            <a:spLocks noGrp="1"/>
          </p:cNvSpPr>
          <p:nvPr>
            <p:ph type="body" idx="11" sz="quarter"/>
          </p:nvPr>
        </p:nvSpPr>
        <p:spPr/>
        <p:txBody>
          <a:bodyPr/>
          <a:lstStyle/>
          <a:p/>
          <a:p>
            <a:r>
              <a:t> Answer: B - MS-DOS 6.22 is explicitly stated as the least intrusive operating system for preserving data integrity during forensic acquisitions, as it minimizes data alteration to the evidence disk.</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A Brief History of Digital Forensics</a:t>
            </a:r>
          </a:p>
        </p:txBody>
      </p:sp>
      <p:sp>
        <p:nvSpPr>
          <p:cNvPr id="4" name="Content Placeholder 3"/>
          <p:cNvSpPr>
            <a:spLocks noGrp="1"/>
          </p:cNvSpPr>
          <p:nvPr>
            <p:ph idx="10" sz="quarter"/>
          </p:nvPr>
        </p:nvSpPr>
        <p:spPr/>
        <p:txBody>
          <a:bodyPr>
            <a:normAutofit/>
          </a:bodyPr>
          <a:lstStyle/>
          <a:p>
            <a:pPr>
              <a:defRPr sz="2300"/>
            </a:pPr>
            <a:r>
              <a:t>1970s: Rise of electronic crimes, particularly in finance; mainframe computers used for white-collar fraud (e.g., the one-half cent crime).</a:t>
            </a:r>
          </a:p>
          <a:p>
            <a:pPr>
              <a:defRPr sz="2300"/>
            </a:pPr>
            <a:r>
              <a:t>1980s: PCs gained popularity; emergence of various operating systems (Apple IIe, Macintosh, TRS-80, Commodore 64, CP/M).</a:t>
            </a:r>
          </a:p>
          <a:p>
            <a:pPr>
              <a:defRPr sz="2300"/>
            </a:pPr>
            <a:r>
              <a:t>1980s: Early forensics tools developed by government agencies (RCMP, IRS); tools written in C and assembly language.</a:t>
            </a:r>
          </a:p>
          <a:p>
            <a:pPr>
              <a:defRPr sz="2300"/>
            </a:pPr>
            <a:r>
              <a:t>Mid-1980s: Introduction of Xtree Gold and Norton DiskEdit for file recovery; IBM-compatible computers with 10-40 MB hard drives.</a:t>
            </a:r>
          </a:p>
          <a:p>
            <a:pPr>
              <a:defRPr sz="2300"/>
            </a:pPr>
            <a:r>
              <a:t>1987: Apple Mac SE with 60 MB hard drive; shift from audiotapes to hard disks in Commodore 64.</a:t>
            </a:r>
          </a:p>
          <a:p>
            <a:pPr>
              <a:defRPr sz="2300"/>
            </a:pPr>
            <a:r>
              <a:t>Early 1990s: Specialized digital forensics tools emerged; IACIS provided training; IRS developed search-warrant programs.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Following Legal Processes</a:t>
            </a:r>
          </a:p>
        </p:txBody>
      </p:sp>
      <p:sp>
        <p:nvSpPr>
          <p:cNvPr id="4" name="Content Placeholder 3"/>
          <p:cNvSpPr>
            <a:spLocks noGrp="1"/>
          </p:cNvSpPr>
          <p:nvPr>
            <p:ph idx="10" sz="quarter"/>
          </p:nvPr>
        </p:nvSpPr>
        <p:spPr/>
        <p:txBody>
          <a:bodyPr>
            <a:normAutofit/>
          </a:bodyPr>
          <a:lstStyle/>
          <a:p>
            <a:pPr>
              <a:defRPr sz="2400"/>
            </a:pPr>
            <a:r>
              <a:t>A criminal case follows three stages: complaint, investigation, and prosecution.</a:t>
            </a:r>
          </a:p>
          <a:p>
            <a:pPr>
              <a:defRPr sz="2400"/>
            </a:pPr>
            <a:r>
              <a:t>Someone files a complaint, initiating the process.</a:t>
            </a:r>
          </a:p>
          <a:p>
            <a:pPr>
              <a:defRPr sz="2400"/>
            </a:pPr>
            <a:r>
              <a:t>A specialist investigates the complaint, collects evidence, and builds a case with a prosecutor.</a:t>
            </a:r>
          </a:p>
          <a:p>
            <a:pPr>
              <a:defRPr sz="2400"/>
            </a:pPr>
            <a:r>
              <a:t>If evidence is sufficient, the case proceeds to trial.</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Gathering the Evidence</a:t>
            </a:r>
          </a:p>
        </p:txBody>
      </p:sp>
      <p:sp>
        <p:nvSpPr>
          <p:cNvPr id="4" name="Content Placeholder 3"/>
          <p:cNvSpPr>
            <a:spLocks noGrp="1"/>
          </p:cNvSpPr>
          <p:nvPr>
            <p:ph idx="10" sz="quarter"/>
          </p:nvPr>
        </p:nvSpPr>
        <p:spPr/>
        <p:txBody>
          <a:bodyPr>
            <a:normAutofit/>
          </a:bodyPr>
          <a:lstStyle/>
          <a:p>
            <a:pPr>
              <a:defRPr sz="2400"/>
            </a:pPr>
            <a:r>
              <a:t>Arrange to meet the IT manager to interview him and pick up the storage media.</a:t>
            </a:r>
          </a:p>
          <a:p>
            <a:pPr>
              <a:defRPr sz="2400"/>
            </a:pPr>
            <a:r>
              <a:t>After interviewing the IT manager, fill out the evidence form, have him sign it, and then sign it yourself.</a:t>
            </a:r>
          </a:p>
          <a:p>
            <a:pPr>
              <a:defRPr sz="2400"/>
            </a:pPr>
            <a:r>
              <a:t>Store the storage media in an evidence bag, and then transport it to your forensic facility.</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An Overview of a Company Policy Violation</a:t>
            </a:r>
          </a:p>
        </p:txBody>
      </p:sp>
      <p:sp>
        <p:nvSpPr>
          <p:cNvPr id="4" name="Content Placeholder 3"/>
          <p:cNvSpPr>
            <a:spLocks noGrp="1"/>
          </p:cNvSpPr>
          <p:nvPr>
            <p:ph idx="10" sz="quarter"/>
          </p:nvPr>
        </p:nvSpPr>
        <p:spPr/>
        <p:txBody>
          <a:bodyPr>
            <a:normAutofit/>
          </a:bodyPr>
          <a:lstStyle/>
          <a:p>
            <a:pPr>
              <a:defRPr sz="2300"/>
            </a:pPr>
            <a:r>
              <a:t>Companies establish policies for employee use of computers to prevent misuse of resources.</a:t>
            </a:r>
          </a:p>
          <a:p>
            <a:pPr>
              <a:defRPr sz="2300"/>
            </a:pPr>
            <a:r>
              <a:t>Common policy violations include:</a:t>
            </a:r>
          </a:p>
          <a:p>
            <a:pPr>
              <a:defRPr sz="2300"/>
            </a:pPr>
            <a:r>
              <a:t>  - Surfing the Internet during work hours</a:t>
            </a:r>
          </a:p>
          <a:p>
            <a:pPr>
              <a:defRPr sz="2300"/>
            </a:pPr>
            <a:r>
              <a:t>  - Sending personal emails</a:t>
            </a:r>
          </a:p>
          <a:p>
            <a:pPr>
              <a:defRPr sz="2300"/>
            </a:pPr>
            <a:r>
              <a:t>  - Using company computers for personal tasks</a:t>
            </a:r>
          </a:p>
          <a:p>
            <a:pPr>
              <a:defRPr sz="2300"/>
            </a:pPr>
            <a:r>
              <a:t>These actions can lead to significant time loss, costing companies millions of dollars.</a:t>
            </a:r>
          </a:p>
          <a:p>
            <a:pPr>
              <a:defRPr sz="2300"/>
            </a:pPr>
            <a:r>
              <a:t>Digital forensics specialists are often involved in investigating such policy violations.</a:t>
            </a:r>
          </a:p>
          <a:p>
            <a:pPr>
              <a:defRPr sz="2300"/>
            </a:pPr>
            <a:r>
              <a:t>Example case: Manager Steve Billings investigates sales rep George Montgomery's unexplained absence and potential job performance issues.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Internet Abuse Investigations</a:t>
            </a:r>
          </a:p>
        </p:txBody>
      </p:sp>
      <p:sp>
        <p:nvSpPr>
          <p:cNvPr id="4" name="Content Placeholder 3"/>
          <p:cNvSpPr>
            <a:spLocks noGrp="1"/>
          </p:cNvSpPr>
          <p:nvPr>
            <p:ph idx="10" sz="quarter"/>
          </p:nvPr>
        </p:nvSpPr>
        <p:spPr/>
        <p:txBody>
          <a:bodyPr>
            <a:normAutofit/>
          </a:bodyPr>
          <a:lstStyle/>
          <a:p>
            <a:pPr>
              <a:defRPr sz="2400"/>
            </a:pPr>
            <a:r>
              <a:t>The information applies to an organization’s internal private network, not a public ISP.</a:t>
            </a:r>
          </a:p>
          <a:p>
            <a:pPr>
              <a:defRPr sz="2400"/>
            </a:pPr>
            <a:r>
              <a:t>Consult with general counsel to build procedures tailored to your organization.</a:t>
            </a:r>
          </a:p>
          <a:p>
            <a:pPr>
              <a:defRPr sz="2400"/>
            </a:pPr>
            <a:r>
              <a:t>Required resources for investigation:</a:t>
            </a:r>
          </a:p>
          <a:p>
            <a:pPr>
              <a:defRPr sz="2400"/>
            </a:pPr>
            <a:r>
              <a:t>  - Internet proxy server logs</a:t>
            </a:r>
          </a:p>
          <a:p>
            <a:pPr>
              <a:defRPr sz="2400"/>
            </a:pPr>
            <a:r>
              <a:t>  - Suspect computer’s IP address (from network administrator)</a:t>
            </a:r>
          </a:p>
          <a:p>
            <a:pPr>
              <a:defRPr sz="2400"/>
            </a:pPr>
            <a:r>
              <a:t>  - Suspect computer’s disk drive</a:t>
            </a:r>
          </a:p>
          <a:p>
            <a:pPr>
              <a:defRPr sz="2400"/>
            </a:pPr>
            <a:r>
              <a:t>  - Preferred digital forensics analysis tool</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A Brief History of Digital Forensics</a:t>
            </a:r>
          </a:p>
        </p:txBody>
      </p:sp>
      <p:sp>
        <p:nvSpPr>
          <p:cNvPr id="4" name="Content Placeholder 3"/>
          <p:cNvSpPr>
            <a:spLocks noGrp="1"/>
          </p:cNvSpPr>
          <p:nvPr>
            <p:ph idx="10" sz="quarter"/>
          </p:nvPr>
        </p:nvSpPr>
        <p:spPr/>
        <p:txBody>
          <a:bodyPr>
            <a:normAutofit/>
          </a:bodyPr>
          <a:lstStyle/>
          <a:p>
            <a:pPr>
              <a:defRPr sz="2000"/>
            </a:pPr>
            <a:r>
              <a:t>1980s: Emergence of PC-based systems and diverse operating systems (Apple IIe, Macintosh, TRS-80, Commodore 64, CP/M machines).</a:t>
            </a:r>
          </a:p>
          <a:p>
            <a:pPr>
              <a:defRPr sz="2000"/>
            </a:pPr>
            <a:r>
              <a:t>1980s: Early forensics tools like Xtree Gold and Norton DiskEdit for file recovery, limited to IBM-compatible computers with 10-40 MB hard drives.</a:t>
            </a:r>
          </a:p>
          <a:p>
            <a:pPr>
              <a:defRPr sz="2000"/>
            </a:pPr>
            <a:r>
              <a:t>1987: Apple Mac SE with 60 MB external hard drive (EasyDrive) marked a technological advancement.</a:t>
            </a:r>
          </a:p>
          <a:p>
            <a:pPr>
              <a:defRPr sz="2000"/>
            </a:pPr>
            <a:r>
              <a:t>1990s: Specialized digital forensics tools became available; IACIS provided training, IRS developed search-warrant programs.</a:t>
            </a:r>
          </a:p>
          <a:p>
            <a:pPr>
              <a:defRPr sz="2000"/>
            </a:pPr>
            <a:r>
              <a:t>1990s: ASR Data introduced Expert Witness for Macintosh, later EnCase by a former partner became popular.</a:t>
            </a:r>
          </a:p>
          <a:p>
            <a:pPr>
              <a:defRPr sz="2000"/>
            </a:pPr>
            <a:r>
              <a:t>1990s-2000s: Challenges with large hard drives (exceeding 8 GB) led to software updates; modern tools like AccessData FTK and IRS's ILook for forensic analysis.</a:t>
            </a:r>
          </a:p>
          <a:p>
            <a:pPr>
              <a:defRPr sz="2000"/>
            </a:pPr>
            <a:r>
              <a:t>Ongoing development: Commercial and law enforcement tools evolve to keep pace with technology; this book highlights several but not all available tools.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5</a:t>
            </a:r>
          </a:p>
          <a:p>
            <a:r>
              <a:t>Digital Forensic | ICT312</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Following Legal Processes</a:t>
            </a:r>
          </a:p>
        </p:txBody>
      </p:sp>
      <p:sp>
        <p:nvSpPr>
          <p:cNvPr id="4" name="Content Placeholder 3"/>
          <p:cNvSpPr>
            <a:spLocks noGrp="1"/>
          </p:cNvSpPr>
          <p:nvPr>
            <p:ph idx="10" sz="quarter"/>
          </p:nvPr>
        </p:nvSpPr>
        <p:spPr/>
        <p:txBody>
          <a:bodyPr>
            <a:normAutofit/>
          </a:bodyPr>
          <a:lstStyle/>
          <a:p>
            <a:pPr>
              <a:defRPr sz="2400"/>
            </a:pPr>
            <a:r>
              <a:t>A criminal case follows three stages: complaint, investigation, and prosecution.</a:t>
            </a:r>
          </a:p>
          <a:p>
            <a:pPr>
              <a:defRPr sz="2400"/>
            </a:pPr>
            <a:r>
              <a:t>Someone files a complaint, initiating the process.</a:t>
            </a:r>
          </a:p>
          <a:p>
            <a:pPr>
              <a:defRPr sz="2400"/>
            </a:pPr>
            <a:r>
              <a:t>A specialist investigates the complaint, collects evidence, and builds a case with a prosecutor.</a:t>
            </a:r>
          </a:p>
          <a:p>
            <a:pPr>
              <a:defRPr sz="2400"/>
            </a:pPr>
            <a:r>
              <a:t>If evidence is sufficient, the case proceeds to trial.</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Gathering the Evidence</a:t>
            </a:r>
          </a:p>
        </p:txBody>
      </p:sp>
      <p:sp>
        <p:nvSpPr>
          <p:cNvPr id="4" name="Content Placeholder 3"/>
          <p:cNvSpPr>
            <a:spLocks noGrp="1"/>
          </p:cNvSpPr>
          <p:nvPr>
            <p:ph idx="10" sz="quarter"/>
          </p:nvPr>
        </p:nvSpPr>
        <p:spPr/>
        <p:txBody>
          <a:bodyPr>
            <a:normAutofit/>
          </a:bodyPr>
          <a:lstStyle/>
          <a:p>
            <a:pPr>
              <a:defRPr sz="2400"/>
            </a:pPr>
            <a:r>
              <a:t>Store the storage media in an evidence bag, and then transport it to your forensic facility.</a:t>
            </a:r>
          </a:p>
          <a:p>
            <a:pPr>
              <a:defRPr sz="2400"/>
            </a:pPr>
            <a:r>
              <a:t>Carry the evidence to a secure container, such as a locker, cabinet, or safe.</a:t>
            </a:r>
          </a:p>
          <a:p>
            <a:pPr>
              <a:defRPr sz="2400"/>
            </a:pPr>
            <a:r>
              <a:t>Complete the evidence custody form. If using a multi-evidence form, store it in the case file folder. If using single-evidence forms, store them with the evidence to reduce tampering risk.</a:t>
            </a:r>
          </a:p>
          <a:p>
            <a:pPr>
              <a:defRPr sz="2400"/>
            </a:pPr>
            <a:r>
              <a:t>Secure the evidence by locking the container.</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Internet Abuse Investigations</a:t>
            </a:r>
          </a:p>
        </p:txBody>
      </p:sp>
      <p:sp>
        <p:nvSpPr>
          <p:cNvPr id="4" name="Content Placeholder 3"/>
          <p:cNvSpPr>
            <a:spLocks noGrp="1"/>
          </p:cNvSpPr>
          <p:nvPr>
            <p:ph idx="10" sz="quarter"/>
          </p:nvPr>
        </p:nvSpPr>
        <p:spPr/>
        <p:txBody>
          <a:bodyPr>
            <a:normAutofit/>
          </a:bodyPr>
          <a:lstStyle/>
          <a:p>
            <a:pPr>
              <a:defRPr sz="2300"/>
            </a:pPr>
            <a:r>
              <a:t>1. Use standard forensic analysis techniques and procedures for disk drive examination.</a:t>
            </a:r>
          </a:p>
          <a:p>
            <a:pPr>
              <a:defRPr sz="2300"/>
            </a:pPr>
            <a:r>
              <a:t>2. Search for and extract all Web page URLs and associated information.</a:t>
            </a:r>
          </a:p>
          <a:p>
            <a:pPr>
              <a:defRPr sz="2300"/>
            </a:pPr>
            <a:r>
              <a:t>3. Contact the firewall administrator to request proxy server logs for the suspect IP address or device name during the dates of interest.</a:t>
            </a:r>
          </a:p>
          <a:p>
            <a:pPr>
              <a:defRPr sz="2300"/>
            </a:pPr>
            <a:r>
              <a:t>4. Confirm with the network administrator that logs are maintained and check DHCP TTL settings for IP address assignments.</a:t>
            </a:r>
          </a:p>
          <a:p>
            <a:pPr>
              <a:defRPr sz="2300"/>
            </a:pPr>
            <a:r>
              <a:t>5. Compare forensic data with network server logs to verify matches.</a:t>
            </a:r>
          </a:p>
          <a:p>
            <a:pPr>
              <a:defRPr sz="2300"/>
            </a:pPr>
            <a:r>
              <a:t>6. If matches are found, continue analyzing the suspect drive for relevant photos or Web pages supporting the allegation.</a:t>
            </a:r>
          </a:p>
          <a:p>
            <a:pPr>
              <a:defRPr sz="2300"/>
            </a:pPr>
            <a:r>
              <a:t>7. If no matches exist, report the allegation as unsubstantiated.</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Following Legal Processes</a:t>
            </a:r>
          </a:p>
        </p:txBody>
      </p:sp>
      <p:sp>
        <p:nvSpPr>
          <p:cNvPr id="4" name="Content Placeholder 3"/>
          <p:cNvSpPr>
            <a:spLocks noGrp="1"/>
          </p:cNvSpPr>
          <p:nvPr>
            <p:ph idx="10" sz="quarter"/>
          </p:nvPr>
        </p:nvSpPr>
        <p:spPr/>
        <p:txBody>
          <a:bodyPr>
            <a:normAutofit/>
          </a:bodyPr>
          <a:lstStyle/>
          <a:p>
            <a:pPr>
              <a:defRPr sz="2300"/>
            </a:pPr>
            <a:r>
              <a:t>Affidavit Preparation: The investigator must write an affidavit, a notarized document detailing findings to justify a search warrant. This document must include exhibits that support the allegation.</a:t>
            </a:r>
          </a:p>
          <a:p>
            <a:pPr>
              <a:defRPr sz="2300"/>
            </a:pPr>
            <a:r>
              <a:t>Notarization Requirement: The affidavit must be notarized under oath to verify the truthfulness of the information provided.</a:t>
            </a:r>
          </a:p>
          <a:p>
            <a:pPr>
              <a:defRPr sz="2300"/>
            </a:pPr>
            <a:r>
              <a:t>Search Warrant Execution: Once a judge approves the warrant, a DEFR can collect evidence as defined by the warrant.</a:t>
            </a:r>
          </a:p>
          <a:p>
            <a:pPr>
              <a:defRPr sz="2300"/>
            </a:pPr>
            <a:r>
              <a:t>Evidence Analysis: After collection, evidence is processed and analyzed to determine if a crime occurred.</a:t>
            </a:r>
          </a:p>
          <a:p>
            <a:pPr>
              <a:defRPr sz="2300"/>
            </a:pPr>
            <a:r>
              <a:t>Court Presentation: Evidence is presented in court during a hearing or trial, where a judge or jury renders a verdict.</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Gathering the Evidence</a:t>
            </a:r>
          </a:p>
        </p:txBody>
      </p:sp>
      <p:sp>
        <p:nvSpPr>
          <p:cNvPr id="4" name="Content Placeholder 3"/>
          <p:cNvSpPr>
            <a:spLocks noGrp="1"/>
          </p:cNvSpPr>
          <p:nvPr>
            <p:ph idx="10" sz="quarter"/>
          </p:nvPr>
        </p:nvSpPr>
        <p:spPr/>
        <p:txBody>
          <a:bodyPr>
            <a:normAutofit/>
          </a:bodyPr>
          <a:lstStyle/>
          <a:p>
            <a:pPr>
              <a:defRPr sz="2400"/>
            </a:pPr>
            <a:r>
              <a:t>Secure the evidence by locking the container.</a:t>
            </a:r>
          </a:p>
          <a:p>
            <a:pPr>
              <a:defRPr sz="2400"/>
            </a:pPr>
            <a:r>
              <a:t>Complete the evidence custody form. If using a multi-evidence form, store it in the case file folder. If using single-evidence forms, store them in the secure container with the evidence.</a:t>
            </a:r>
          </a:p>
          <a:p>
            <a:pPr>
              <a:defRPr sz="2400"/>
            </a:pPr>
            <a:r>
              <a:t>Reduce the risk of tampering by limiting access to the forms.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Internet Abuse Investigations</a:t>
            </a:r>
          </a:p>
        </p:txBody>
      </p:sp>
      <p:sp>
        <p:nvSpPr>
          <p:cNvPr id="4" name="Content Placeholder 3"/>
          <p:cNvSpPr>
            <a:spLocks noGrp="1"/>
          </p:cNvSpPr>
          <p:nvPr>
            <p:ph idx="10" sz="quarter"/>
          </p:nvPr>
        </p:nvSpPr>
        <p:spPr/>
        <p:txBody>
          <a:bodyPr>
            <a:normAutofit/>
          </a:bodyPr>
          <a:lstStyle/>
          <a:p>
            <a:pPr>
              <a:defRPr sz="2300"/>
            </a:pPr>
            <a:r>
              <a:t>Research state or country privacy laws before initiating an investigation</a:t>
            </a:r>
          </a:p>
          <a:p>
            <a:pPr>
              <a:defRPr sz="2300"/>
            </a:pPr>
            <a:r>
              <a:t>Many countries have unique privacy laws restricting use of computer log data (e.g., network server logs or disk drive cache files)</a:t>
            </a:r>
          </a:p>
          <a:p>
            <a:pPr>
              <a:defRPr sz="2300"/>
            </a:pPr>
            <a:r>
              <a:t>Some state/federal laws may supersede organizational employee policies</a:t>
            </a:r>
          </a:p>
          <a:p>
            <a:pPr>
              <a:defRPr sz="2300"/>
            </a:pPr>
            <a:r>
              <a:t>Consult with organization's attorney for legal compliance</a:t>
            </a:r>
          </a:p>
          <a:p>
            <a:pPr>
              <a:defRPr sz="2300"/>
            </a:pPr>
            <a:r>
              <a:t>International companies face jurisdiction challenges: legal in one country may not be legal in another (e.g., U.S. vs. Germany)</a:t>
            </a:r>
          </a:p>
          <a:p>
            <a:pPr>
              <a:defRPr sz="2300"/>
            </a:pPr>
            <a:r>
              <a:t>Jurisdictional issues require careful legal review when conducting cross-border investigations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Internet Abuse Investigations</a:t>
            </a:r>
          </a:p>
        </p:txBody>
      </p:sp>
      <p:sp>
        <p:nvSpPr>
          <p:cNvPr id="4" name="Content Placeholder 3"/>
          <p:cNvSpPr>
            <a:spLocks noGrp="1"/>
          </p:cNvSpPr>
          <p:nvPr>
            <p:ph idx="10" sz="quarter"/>
          </p:nvPr>
        </p:nvSpPr>
        <p:spPr/>
        <p:txBody>
          <a:bodyPr>
            <a:normAutofit/>
          </a:bodyPr>
          <a:lstStyle/>
          <a:p>
            <a:pPr>
              <a:defRPr sz="2400"/>
            </a:pPr>
            <a:r>
              <a:t>Investigate the suspect computer's disk drive to determine when inappropriate data was downloaded.</a:t>
            </a:r>
          </a:p>
          <a:p>
            <a:pPr>
              <a:defRPr sz="2400"/>
            </a:pPr>
            <a:r>
              <a:t>Check if the data was accessed through the organization's intranet connection to the Internet.</a:t>
            </a:r>
          </a:p>
          <a:p>
            <a:pPr>
              <a:defRPr sz="2400"/>
            </a:pPr>
            <a:r>
              <a:t>Consider scenarios where employees may have used employer-provided laptops to connect to personal ISPs.</a:t>
            </a:r>
          </a:p>
          <a:p>
            <a:pPr>
              <a:defRPr sz="2400"/>
            </a:pPr>
            <a:r>
              <a:t>Review the organization's employee policy guidelines to determine acceptable use of digital resources.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 Brief History of Digital Forensics</a:t>
            </a:r>
          </a:p>
        </p:txBody>
      </p:sp>
      <p:sp>
        <p:nvSpPr>
          <p:cNvPr id="3" name="Content Placeholder 2"/>
          <p:cNvSpPr>
            <a:spLocks noGrp="1"/>
          </p:cNvSpPr>
          <p:nvPr>
            <p:ph idx="10" sz="quarter"/>
          </p:nvPr>
        </p:nvSpPr>
        <p:spPr/>
        <p:txBody>
          <a:bodyPr>
            <a:normAutofit/>
          </a:bodyPr>
          <a:lstStyle/>
          <a:p/>
          <a:p>
            <a:pPr>
              <a:defRPr b="1"/>
            </a:pPr>
            <a:r>
              <a:t>Which of the following best describes the role of the IRS in the development of digital forensics tools during the 1980s and 1990s?</a:t>
            </a:r>
          </a:p>
          <a:p>
            <a:pPr lvl="1"/>
            <a:r>
              <a:t>A) They developed the first commercial GUI software for digital forensics.</a:t>
            </a:r>
          </a:p>
          <a:p>
            <a:pPr lvl="1"/>
            <a:r>
              <a:t>B) They created search-warrant programs and maintained specialized tools for analyzing special files.</a:t>
            </a:r>
          </a:p>
          <a:p>
            <a:pPr lvl="1"/>
            <a:r>
              <a:t>C) They were the primary developers of all major digital forensics software used by law enforcement.</a:t>
            </a:r>
          </a:p>
          <a:p>
            <a:pPr lvl="1"/>
            <a:r>
              <a:t>D) They were responsible for creating the first digital forensics training programs for law enforcement.</a:t>
            </a:r>
          </a:p>
        </p:txBody>
      </p:sp>
      <p:sp>
        <p:nvSpPr>
          <p:cNvPr id="4" name="Text Placeholder 3"/>
          <p:cNvSpPr>
            <a:spLocks noGrp="1"/>
          </p:cNvSpPr>
          <p:nvPr>
            <p:ph type="body" idx="11" sz="quarter"/>
          </p:nvPr>
        </p:nvSpPr>
        <p:spPr/>
        <p:txBody>
          <a:bodyPr/>
          <a:lstStyle/>
          <a:p/>
          <a:p>
            <a:r>
              <a:t> Answer: B - The IRS created search-warrant programs and maintained tools like ILook, which is used by law enforcement to analyze special files. This is explicitly mentioned in the text.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Following Legal Processes</a:t>
            </a:r>
          </a:p>
        </p:txBody>
      </p:sp>
      <p:sp>
        <p:nvSpPr>
          <p:cNvPr id="3" name="Content Placeholder 2"/>
          <p:cNvSpPr>
            <a:spLocks noGrp="1"/>
          </p:cNvSpPr>
          <p:nvPr>
            <p:ph idx="10" sz="quarter"/>
          </p:nvPr>
        </p:nvSpPr>
        <p:spPr/>
        <p:txBody>
          <a:bodyPr>
            <a:normAutofit/>
          </a:bodyPr>
          <a:lstStyle/>
          <a:p/>
          <a:p>
            <a:pPr>
              <a:defRPr b="1"/>
            </a:pPr>
            <a:r>
              <a:t>Which of the following best describes the role of a Digital Evidence Specialist (DES) in a criminal investigation?</a:t>
            </a:r>
          </a:p>
          <a:p>
            <a:pPr lvl="1"/>
            <a:r>
              <a:t>A) To secure and preserve digital evidence at the scene of an incident.</a:t>
            </a:r>
          </a:p>
          <a:p>
            <a:pPr lvl="1"/>
            <a:r>
              <a:t>B) To analyze digital evidence and determine if additional specialists are needed.</a:t>
            </a:r>
          </a:p>
          <a:p>
            <a:pPr lvl="1"/>
            <a:r>
              <a:t>C) To write the affidavit supporting a search warrant request.</a:t>
            </a:r>
          </a:p>
          <a:p>
            <a:pPr lvl="1"/>
            <a:r>
              <a:t>D) To manage the entire investigation process from start to finish.</a:t>
            </a:r>
          </a:p>
        </p:txBody>
      </p:sp>
      <p:sp>
        <p:nvSpPr>
          <p:cNvPr id="4" name="Text Placeholder 3"/>
          <p:cNvSpPr>
            <a:spLocks noGrp="1"/>
          </p:cNvSpPr>
          <p:nvPr>
            <p:ph type="body" idx="11" sz="quarter"/>
          </p:nvPr>
        </p:nvSpPr>
        <p:spPr/>
        <p:txBody>
          <a:bodyPr/>
          <a:lstStyle/>
          <a:p/>
          <a:p>
            <a:r>
              <a:t> Answer: B - A Digital Evidence Specialist (DES) is responsible for analyzing digital evidence and determining when additional specialists should be called in to assist with the analysis, as stated in the text.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Gathering the Evidence</a:t>
            </a:r>
          </a:p>
        </p:txBody>
      </p:sp>
      <p:sp>
        <p:nvSpPr>
          <p:cNvPr id="3" name="Content Placeholder 2"/>
          <p:cNvSpPr>
            <a:spLocks noGrp="1"/>
          </p:cNvSpPr>
          <p:nvPr>
            <p:ph idx="10" sz="quarter"/>
          </p:nvPr>
        </p:nvSpPr>
        <p:spPr/>
        <p:txBody>
          <a:bodyPr>
            <a:normAutofit/>
          </a:bodyPr>
          <a:lstStyle/>
          <a:p/>
          <a:p>
            <a:pPr>
              <a:defRPr b="1"/>
            </a:pPr>
            <a:r>
              <a:t>Which of the following steps is essential to prevent static electricity from damaging digital evidence during the gathering process?</a:t>
            </a:r>
          </a:p>
          <a:p>
            <a:pPr lvl="1"/>
            <a:r>
              <a:t>A) Filling out the evidence form and having it signed by the IT manager.</a:t>
            </a:r>
          </a:p>
          <a:p>
            <a:pPr lvl="1"/>
            <a:r>
              <a:t>B) Storing the storage media in an evidence bag and transporting it to the forensic facility.</a:t>
            </a:r>
          </a:p>
          <a:p>
            <a:pPr lvl="1"/>
            <a:r>
              <a:t>C) Using antistatic bags and wrist straps to handle the storage media.</a:t>
            </a:r>
          </a:p>
          <a:p>
            <a:pPr lvl="1"/>
            <a:r>
              <a:t>D) Securing the evidence in a locked container such as a safe or cabinet.</a:t>
            </a:r>
          </a:p>
        </p:txBody>
      </p:sp>
      <p:sp>
        <p:nvSpPr>
          <p:cNvPr id="4" name="Text Placeholder 3"/>
          <p:cNvSpPr>
            <a:spLocks noGrp="1"/>
          </p:cNvSpPr>
          <p:nvPr>
            <p:ph type="body" idx="11" sz="quarter"/>
          </p:nvPr>
        </p:nvSpPr>
        <p:spPr/>
        <p:txBody>
          <a:bodyPr/>
          <a:lstStyle/>
          <a:p/>
          <a:p>
            <a:r>
              <a:t> Answer: C - Option C is correct because the raw text explicitly states that antistatic bags and wrist straps are necessary to prevent static electricity from damaging digital evidence. The other options describe important steps but are not directly related to preventing static damage.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6</a:t>
            </a:r>
          </a:p>
          <a:p>
            <a:r>
              <a:t>Digital Forensic | ICT312</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a Company Policy Violation</a:t>
            </a:r>
          </a:p>
        </p:txBody>
      </p:sp>
      <p:sp>
        <p:nvSpPr>
          <p:cNvPr id="3" name="Content Placeholder 2"/>
          <p:cNvSpPr>
            <a:spLocks noGrp="1"/>
          </p:cNvSpPr>
          <p:nvPr>
            <p:ph idx="10" sz="quarter"/>
          </p:nvPr>
        </p:nvSpPr>
        <p:spPr/>
        <p:txBody>
          <a:bodyPr>
            <a:normAutofit/>
          </a:bodyPr>
          <a:lstStyle/>
          <a:p/>
          <a:p>
            <a:pPr>
              <a:defRPr b="1"/>
            </a:pPr>
            <a:r>
              <a:t>What is the primary reason the IT Department was asked to confiscate George Montgomery's hard drive and storage media?</a:t>
            </a:r>
          </a:p>
          <a:p>
            <a:pPr lvl="1"/>
            <a:r>
              <a:t>A) To investigate potential data breaches or unauthorized access to company information.</a:t>
            </a:r>
          </a:p>
          <a:p>
            <a:pPr lvl="1"/>
            <a:r>
              <a:t>B) To determine if George was using company resources for personal tasks during work hours.</a:t>
            </a:r>
          </a:p>
          <a:p>
            <a:pPr lvl="1"/>
            <a:r>
              <a:t>C) To gather evidence regarding George's absence and possible whereabouts.</a:t>
            </a:r>
          </a:p>
          <a:p>
            <a:pPr lvl="1"/>
            <a:r>
              <a:t>D) To check for any illegal activities or violations of company policy related to internet usage.</a:t>
            </a:r>
          </a:p>
        </p:txBody>
      </p:sp>
      <p:sp>
        <p:nvSpPr>
          <p:cNvPr id="4" name="Text Placeholder 3"/>
          <p:cNvSpPr>
            <a:spLocks noGrp="1"/>
          </p:cNvSpPr>
          <p:nvPr>
            <p:ph type="body" idx="11" sz="quarter"/>
          </p:nvPr>
        </p:nvSpPr>
        <p:spPr/>
        <p:txBody>
          <a:bodyPr/>
          <a:lstStyle/>
          <a:p/>
          <a:p>
            <a:r>
              <a:t> Answer: C - The IT Department was asked to confiscate George's hard drive and storage media to gather evidence regarding his absence and possible whereabouts. This is part of a systematic approach to examine data that might explain his unexplained absence and job performance issues.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Internet Abuse Investigations</a:t>
            </a:r>
          </a:p>
        </p:txBody>
      </p:sp>
      <p:sp>
        <p:nvSpPr>
          <p:cNvPr id="3" name="Content Placeholder 2"/>
          <p:cNvSpPr>
            <a:spLocks noGrp="1"/>
          </p:cNvSpPr>
          <p:nvPr>
            <p:ph idx="10" sz="quarter"/>
          </p:nvPr>
        </p:nvSpPr>
        <p:spPr/>
        <p:txBody>
          <a:bodyPr>
            <a:normAutofit/>
          </a:bodyPr>
          <a:lstStyle/>
          <a:p/>
          <a:p>
            <a:pPr>
              <a:defRPr b="1"/>
            </a:pPr>
            <a:r>
              <a:t>When conducting an Internet abuse investigation, which of the following is a critical step that must be taken before initiating the forensic analysis?</a:t>
            </a:r>
          </a:p>
          <a:p>
            <a:pPr lvl="1"/>
            <a:r>
              <a:t>A) Collecting the suspect computer's disk drive</a:t>
            </a:r>
          </a:p>
          <a:p>
            <a:pPr lvl="1"/>
            <a:r>
              <a:t>B) Consulting with the organization's general counsel about legal compliance</a:t>
            </a:r>
          </a:p>
          <a:p>
            <a:pPr lvl="1"/>
            <a:r>
              <a:t>C) Extracting all Web page URLs from the suspect computer</a:t>
            </a:r>
          </a:p>
          <a:p>
            <a:pPr lvl="1"/>
            <a:r>
              <a:t>D) Comparing forensic data with network server logs</a:t>
            </a:r>
          </a:p>
        </p:txBody>
      </p:sp>
      <p:sp>
        <p:nvSpPr>
          <p:cNvPr id="4" name="Text Placeholder 3"/>
          <p:cNvSpPr>
            <a:spLocks noGrp="1"/>
          </p:cNvSpPr>
          <p:nvPr>
            <p:ph type="body" idx="11" sz="quarter"/>
          </p:nvPr>
        </p:nvSpPr>
        <p:spPr/>
        <p:txBody>
          <a:bodyPr/>
          <a:lstStyle/>
          <a:p/>
          <a:p>
            <a:r>
              <a:t> Answer: B - Before starting any investigation, it is essential to consult with the organization's legal counsel to ensure compliance with privacy laws and organizational policies, which may vary by jurisdiction and could override internal procedures.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focuses on analyzing digital evidence for legal investigations, while data recovery aims to retrieve lost data for customers.</a:t>
            </a:r>
          </a:p>
          <a:p>
            <a:pPr/>
            <a:r>
              <a:t>Forensic workstations require specialized hardware and software, including write-blockers to preserve evidence integrity during acquisitions.</a:t>
            </a:r>
          </a:p>
          <a:p>
            <a:pPr/>
            <a:r>
              <a:t>MS-DOS 6.22 is the least intrusive OS for forensic acquisitions, though modern tools may not support it due to OS evolution.</a:t>
            </a:r>
          </a:p>
          <a:p>
            <a:pPr/>
            <a:r>
              <a:t>Essential tools include write-blockers (hardware/software), forensic acquisition and analysis software, and a range of specialized viewing utilities.</a:t>
            </a:r>
          </a:p>
          <a:p>
            <a:pPr/>
            <a:r>
              <a:t>Setting up a forensic workstation requires a dedicated OS, write-blocker, acquisition tools, and additional hardware ports for evidence handling.</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Understanding Case Law</a:t>
            </a:r>
          </a:p>
        </p:txBody>
      </p:sp>
      <p:sp>
        <p:nvSpPr>
          <p:cNvPr id="4" name="Content Placeholder 3"/>
          <p:cNvSpPr>
            <a:spLocks noGrp="1"/>
          </p:cNvSpPr>
          <p:nvPr>
            <p:ph idx="10" sz="quarter"/>
          </p:nvPr>
        </p:nvSpPr>
        <p:spPr/>
        <p:txBody>
          <a:bodyPr>
            <a:normAutofit/>
          </a:bodyPr>
          <a:lstStyle/>
          <a:p>
            <a:pPr>
              <a:defRPr sz="2300"/>
            </a:pPr>
            <a:r>
              <a:t>Case law fills gaps when statutes or regulations are insufficient, especially with rapid technological change.</a:t>
            </a:r>
          </a:p>
          <a:p>
            <a:pPr>
              <a:defRPr sz="2300"/>
            </a:pPr>
            <a:r>
              <a:t>In common law systems like the U.S., legal counsel applies previous similar cases to current situations to resolve ambiguities.</a:t>
            </a:r>
          </a:p>
          <a:p>
            <a:pPr>
              <a:defRPr sz="2300"/>
            </a:pPr>
            <a:r>
              <a:t>Digital forensics investigators must stay updated on recent court rulings regarding search and seizure in electronic environments.</a:t>
            </a:r>
          </a:p>
          <a:p>
            <a:pPr>
              <a:defRPr sz="2300"/>
            </a:pPr>
            <a:r>
              <a:t>New laws and policies have emerged due to privacy concerns from government agency activities.</a:t>
            </a:r>
          </a:p>
          <a:p>
            <a:pPr>
              <a:defRPr sz="2300"/>
            </a:pPr>
            <a:r>
              <a:t>Technological advancements have redefined what constitutes private conversations and protected devices.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Understanding Private-Sector Investigations</a:t>
            </a:r>
          </a:p>
        </p:txBody>
      </p:sp>
      <p:sp>
        <p:nvSpPr>
          <p:cNvPr id="4" name="Content Placeholder 3"/>
          <p:cNvSpPr>
            <a:spLocks noGrp="1"/>
          </p:cNvSpPr>
          <p:nvPr>
            <p:ph idx="10" sz="quarter"/>
          </p:nvPr>
        </p:nvSpPr>
        <p:spPr/>
        <p:txBody>
          <a:bodyPr>
            <a:normAutofit/>
          </a:bodyPr>
          <a:lstStyle/>
          <a:p>
            <a:pPr>
              <a:defRPr sz="2300"/>
            </a:pPr>
            <a:r>
              <a:t>Private-sector investigations involve private companies and lawyers addressing policy violations and litigation disputes (e.g., wrongful termination).</a:t>
            </a:r>
          </a:p>
          <a:p>
            <a:pPr>
              <a:defRPr sz="2300"/>
            </a:pPr>
            <a:r>
              <a:t>Business continuity is prioritized, with minimal disruption to operations and profit-making.</a:t>
            </a:r>
          </a:p>
          <a:p>
            <a:pPr>
              <a:defRPr sz="2300"/>
            </a:pPr>
            <a:r>
              <a:t>Investigations focus on stopping violations, minimizing damage, and avoiding litigation due to its high cost.</a:t>
            </a:r>
          </a:p>
          <a:p>
            <a:pPr>
              <a:defRPr sz="2300"/>
            </a:pPr>
            <a:r>
              <a:t>Private-sector computer crimes include: e-mail harassment, gender/age discrimination, white-collar crimes (financial fraud, identity theft, embezzlement, money laundering), industrial espionage (theft of proprietary information to sell to competitors).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Understanding Bit-stream Copies</a:t>
            </a:r>
          </a:p>
        </p:txBody>
      </p:sp>
      <p:sp>
        <p:nvSpPr>
          <p:cNvPr id="4" name="Content Placeholder 3"/>
          <p:cNvSpPr>
            <a:spLocks noGrp="1"/>
          </p:cNvSpPr>
          <p:nvPr>
            <p:ph idx="10" sz="quarter"/>
          </p:nvPr>
        </p:nvSpPr>
        <p:spPr/>
        <p:txBody>
          <a:bodyPr>
            <a:normAutofit/>
          </a:bodyPr>
          <a:lstStyle/>
          <a:p>
            <a:pPr>
              <a:defRPr sz="2400"/>
            </a:pPr>
            <a:r>
              <a:t>A bit-stream copy is a bit-by-bit duplicate of data on the original storage medium.</a:t>
            </a:r>
          </a:p>
          <a:p>
            <a:pPr>
              <a:defRPr sz="2400"/>
            </a:pPr>
            <a:r>
              <a:t>Also known as a 'forensic copy' or 'acquiring an image'.</a:t>
            </a:r>
          </a:p>
          <a:p>
            <a:pPr>
              <a:defRPr sz="2400"/>
            </a:pPr>
            <a:r>
              <a:t>It creates an exact duplicate of the original drive or storage medium.</a:t>
            </a:r>
          </a:p>
          <a:p>
            <a:pPr>
              <a:defRPr sz="2400"/>
            </a:pPr>
            <a:r>
              <a:t>The accuracy of the copy is crucial for retrieving digital evidence.</a:t>
            </a:r>
          </a:p>
          <a:p>
            <a:pPr>
              <a:defRPr sz="2400"/>
            </a:pPr>
            <a:r>
              <a:t>Unlike simple backups, it captures all data including deleted files and file fragments.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Taking a Systematic Approach</a:t>
            </a:r>
          </a:p>
        </p:txBody>
      </p:sp>
      <p:sp>
        <p:nvSpPr>
          <p:cNvPr id="4" name="Content Placeholder 3"/>
          <p:cNvSpPr>
            <a:spLocks noGrp="1"/>
          </p:cNvSpPr>
          <p:nvPr>
            <p:ph idx="10" sz="quarter"/>
          </p:nvPr>
        </p:nvSpPr>
        <p:spPr/>
        <p:txBody>
          <a:bodyPr>
            <a:normAutofit/>
          </a:bodyPr>
          <a:lstStyle/>
          <a:p>
            <a:pPr>
              <a:defRPr sz="2400"/>
            </a:pPr>
            <a:r>
              <a:t>Make an initial assessment about the type of case you’re investigating</a:t>
            </a:r>
          </a:p>
          <a:p>
            <a:pPr>
              <a:defRPr sz="2400"/>
            </a:pPr>
            <a:r>
              <a:t>Talk to others involved in the case and ask questions about the incident</a:t>
            </a:r>
          </a:p>
          <a:p>
            <a:pPr>
              <a:defRPr sz="2400"/>
            </a:pPr>
            <a:r>
              <a:t>Determine if law enforcement or company security officers have already seized the computer, disks, peripherals, and other components</a:t>
            </a:r>
          </a:p>
          <a:p>
            <a:pPr>
              <a:defRPr sz="2400"/>
            </a:pPr>
            <a:r>
              <a:t>Identify if you need to visit an office or another location</a:t>
            </a:r>
          </a:p>
          <a:p>
            <a:pPr>
              <a:defRPr sz="2400"/>
            </a:pPr>
            <a:r>
              <a:t>Assess whether the computer was used to commit a crime or contains evidence about another crime</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E-mail Abuse Investigations</a:t>
            </a:r>
          </a:p>
        </p:txBody>
      </p:sp>
      <p:sp>
        <p:nvSpPr>
          <p:cNvPr id="4" name="Content Placeholder 3"/>
          <p:cNvSpPr>
            <a:spLocks noGrp="1"/>
          </p:cNvSpPr>
          <p:nvPr>
            <p:ph idx="10" sz="quarter"/>
          </p:nvPr>
        </p:nvSpPr>
        <p:spPr/>
        <p:txBody>
          <a:bodyPr>
            <a:normAutofit/>
          </a:bodyPr>
          <a:lstStyle/>
          <a:p>
            <a:pPr>
              <a:defRPr sz="2400"/>
            </a:pPr>
            <a:r>
              <a:t>Electronic copy of the offending e-mail with message header data</a:t>
            </a:r>
          </a:p>
          <a:p>
            <a:pPr>
              <a:defRPr sz="2400"/>
            </a:pPr>
            <a:r>
              <a:t>E-mail server log records (consult server administrator)</a:t>
            </a:r>
          </a:p>
          <a:p>
            <a:pPr>
              <a:defRPr sz="2400"/>
            </a:pPr>
            <a:r>
              <a:t>Access to central server for stored messages</a:t>
            </a:r>
          </a:p>
          <a:p>
            <a:pPr>
              <a:defRPr sz="2400"/>
            </a:pPr>
            <a:r>
              <a:t>Access to computer with .pst/.ost files for forensic analysis</a:t>
            </a:r>
          </a:p>
          <a:p>
            <a:pPr>
              <a:defRPr sz="2400"/>
            </a:pPr>
            <a:r>
              <a:t>Preferred digital forensics analysis tool</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Taking a Systematic Approach</a:t>
            </a:r>
          </a:p>
        </p:txBody>
      </p:sp>
      <p:sp>
        <p:nvSpPr>
          <p:cNvPr id="4" name="Content Placeholder 3"/>
          <p:cNvSpPr>
            <a:spLocks noGrp="1"/>
          </p:cNvSpPr>
          <p:nvPr>
            <p:ph idx="10" sz="quarter"/>
          </p:nvPr>
        </p:nvSpPr>
        <p:spPr/>
        <p:txBody>
          <a:bodyPr>
            <a:normAutofit/>
          </a:bodyPr>
          <a:lstStyle/>
          <a:p>
            <a:pPr>
              <a:defRPr sz="1800"/>
            </a:pPr>
            <a:r>
              <a:t>Create a detailed checklist: Refine the general outline by creating a detailed checklist of steps and an estimated amount of time for each step. This outline helps you stay on track during the investigation.</a:t>
            </a:r>
          </a:p>
          <a:p>
            <a:pPr>
              <a:defRPr sz="1800"/>
            </a:pPr>
            <a:r>
              <a:t>Determine the resources you need: Based on the OS of the computer you’re investigating, list the software you plan to use for the investigation, noting any other software, tools, or expert assistance you might need.</a:t>
            </a:r>
          </a:p>
          <a:p>
            <a:pPr>
              <a:defRPr sz="1800"/>
            </a:pPr>
            <a:r>
              <a:t>Obtain and copy an evidence drive: In some cases, you might be seizing multiple computers along with CDs, DVDs, USB drives, mobile devices, and other removable media. Make a forensic copy of the disk.</a:t>
            </a:r>
          </a:p>
          <a:p>
            <a:pPr>
              <a:defRPr sz="1800"/>
            </a:pPr>
            <a:r>
              <a:t>Identify the risks: List the problems you normally expect in the type of case you’re handling. This list is known as a standard risk assessment. For example, if the suspect seems knowledgeable about computers, he or she might have set up a logon scheme that shuts down the computer or overwrites data on the hard disk when someone tries to change the logon password.</a:t>
            </a:r>
          </a:p>
          <a:p>
            <a:pPr>
              <a:defRPr sz="1800"/>
            </a:pPr>
            <a:r>
              <a:t>Mitigate or minimize the risks: Identify how you can minimize the risks. For example, if you’re working with a computer on which the suspect has likely password-protected the hard drive, you can make multiple copies of the original media before starting. Then if you destroy a copy during the process of retrieving information from the disk, you have additional copies.</a:t>
            </a:r>
          </a:p>
          <a:p>
            <a:pPr>
              <a:defRPr sz="1800"/>
            </a:pPr>
            <a:r>
              <a:t>Test the design: Review the decisions you’ve made and the steps you’ve completed. If you have already copied the original media, a standard part of testing the design involves comparing hash values to ensure that you copied the original media correctly.</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An Overview of Digital Forensics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E-mail Abuse Investigations</a:t>
            </a:r>
          </a:p>
        </p:txBody>
      </p:sp>
      <p:sp>
        <p:nvSpPr>
          <p:cNvPr id="4" name="Content Placeholder 3"/>
          <p:cNvSpPr>
            <a:spLocks noGrp="1"/>
          </p:cNvSpPr>
          <p:nvPr>
            <p:ph idx="10" sz="quarter"/>
          </p:nvPr>
        </p:nvSpPr>
        <p:spPr/>
        <p:txBody>
          <a:bodyPr>
            <a:normAutofit/>
          </a:bodyPr>
          <a:lstStyle/>
          <a:p>
            <a:pPr>
              <a:defRPr sz="2400"/>
            </a:pPr>
            <a:r>
              <a:t>An electronic copy of the offending e-mail with message header data; consult with your e-mail server administrator</a:t>
            </a:r>
          </a:p>
          <a:p>
            <a:pPr>
              <a:defRPr sz="2400"/>
            </a:pPr>
            <a:r>
              <a:t>E-mail server log records (if available); consult with your e-mail server administrator</a:t>
            </a:r>
          </a:p>
          <a:p>
            <a:pPr>
              <a:defRPr sz="2400"/>
            </a:pPr>
            <a:r>
              <a:t>Access to the central server for users’ messages (if stored there); consult with your e-mail server administrator</a:t>
            </a:r>
          </a:p>
          <a:p>
            <a:pPr>
              <a:defRPr sz="2400"/>
            </a:pPr>
            <a:r>
              <a:t>Access to the computer containing .pst/.ost files for forensic analysis</a:t>
            </a:r>
          </a:p>
          <a:p>
            <a:pPr>
              <a:defRPr sz="2400"/>
            </a:pPr>
            <a:r>
              <a:t>Preferred digital forensics analysis tool</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Taking a Systematic Approach</a:t>
            </a:r>
          </a:p>
        </p:txBody>
      </p:sp>
      <p:sp>
        <p:nvSpPr>
          <p:cNvPr id="4" name="Content Placeholder 3"/>
          <p:cNvSpPr>
            <a:spLocks noGrp="1"/>
          </p:cNvSpPr>
          <p:nvPr>
            <p:ph idx="10" sz="quarter"/>
          </p:nvPr>
        </p:nvSpPr>
        <p:spPr/>
        <p:txBody>
          <a:bodyPr>
            <a:normAutofit/>
          </a:bodyPr>
          <a:lstStyle/>
          <a:p>
            <a:pPr>
              <a:defRPr sz="2300"/>
            </a:pPr>
            <a:r>
              <a:t>Test the design: Review decisions and steps completed. Compare hash values to ensure correct copying of original media.</a:t>
            </a:r>
          </a:p>
          <a:p>
            <a:pPr>
              <a:defRPr sz="2300"/>
            </a:pPr>
            <a:r>
              <a:t>Analyze and recover digital evidence: Use tools and resources to examine the disk for evidence.</a:t>
            </a:r>
          </a:p>
          <a:p>
            <a:pPr>
              <a:defRPr sz="2300"/>
            </a:pPr>
            <a:r>
              <a:t>Investigate recovered data: Review files, emails, web history, and organize information relevant to the case.</a:t>
            </a:r>
          </a:p>
          <a:p>
            <a:pPr>
              <a:defRPr sz="2300"/>
            </a:pPr>
            <a:r>
              <a:t>Complete the case report: Document actions taken and findings in detail.</a:t>
            </a:r>
          </a:p>
          <a:p>
            <a:pPr>
              <a:defRPr sz="2300"/>
            </a:pPr>
            <a:r>
              <a:t>Critique the case: Evaluate decisions and actions, identify improvements for future cases.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E-mail Abuse Investigations</a:t>
            </a:r>
          </a:p>
        </p:txBody>
      </p:sp>
      <p:sp>
        <p:nvSpPr>
          <p:cNvPr id="4" name="Content Placeholder 3"/>
          <p:cNvSpPr>
            <a:spLocks noGrp="1"/>
          </p:cNvSpPr>
          <p:nvPr>
            <p:ph idx="10" sz="quarter"/>
          </p:nvPr>
        </p:nvSpPr>
        <p:spPr/>
        <p:txBody>
          <a:bodyPr>
            <a:normAutofit/>
          </a:bodyPr>
          <a:lstStyle/>
          <a:p>
            <a:pPr>
              <a:defRPr sz="2400"/>
            </a:pPr>
            <a:r>
              <a:t>An electronic copy of the offending e-mail with message header data; consult with your e-mail server administrator</a:t>
            </a:r>
          </a:p>
          <a:p>
            <a:pPr>
              <a:defRPr sz="2400"/>
            </a:pPr>
            <a:r>
              <a:t>E-mail server log records; consult with your e-mail server administrator to check availability</a:t>
            </a:r>
          </a:p>
          <a:p>
            <a:pPr>
              <a:defRPr sz="2400"/>
            </a:pPr>
            <a:r>
              <a:t>Access to the central server for users’ messages; consult with your e-mail server administrator</a:t>
            </a:r>
          </a:p>
          <a:p>
            <a:pPr>
              <a:defRPr sz="2400"/>
            </a:pPr>
            <a:r>
              <a:t>Access to the computer with Outlook .pst or .ost files for forensic analysis; consult with your e-mail server administrator</a:t>
            </a:r>
          </a:p>
          <a:p>
            <a:pPr>
              <a:defRPr sz="2400"/>
            </a:pPr>
            <a:r>
              <a:t>Preferred digital forensics analysis tool</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Case Law</a:t>
            </a:r>
          </a:p>
        </p:txBody>
      </p:sp>
      <p:sp>
        <p:nvSpPr>
          <p:cNvPr id="3" name="Content Placeholder 2"/>
          <p:cNvSpPr>
            <a:spLocks noGrp="1"/>
          </p:cNvSpPr>
          <p:nvPr>
            <p:ph idx="10" sz="quarter"/>
          </p:nvPr>
        </p:nvSpPr>
        <p:spPr/>
        <p:txBody>
          <a:bodyPr>
            <a:normAutofit/>
          </a:bodyPr>
          <a:lstStyle/>
          <a:p/>
          <a:p>
            <a:pPr>
              <a:defRPr b="1"/>
            </a:pPr>
            <a:r>
              <a:t>Which of the following best reflects the role of case law in addressing ambiguities in digital forensics?</a:t>
            </a:r>
          </a:p>
          <a:p>
            <a:pPr lvl="1"/>
            <a:r>
              <a:t>A) It establishes new legal statutes to replace outdated regulations.</a:t>
            </a:r>
          </a:p>
          <a:p>
            <a:pPr lvl="1"/>
            <a:r>
              <a:t>B) It allows courts to apply previous rulings to current cases involving technology.</a:t>
            </a:r>
          </a:p>
          <a:p>
            <a:pPr lvl="1"/>
            <a:r>
              <a:t>C) It ensures that law enforcement can search any device without a warrant.</a:t>
            </a:r>
          </a:p>
          <a:p>
            <a:pPr lvl="1"/>
            <a:r>
              <a:t>D) It prevents the need for further legal interpretation by lawmakers.</a:t>
            </a:r>
          </a:p>
        </p:txBody>
      </p:sp>
      <p:sp>
        <p:nvSpPr>
          <p:cNvPr id="4" name="Text Placeholder 3"/>
          <p:cNvSpPr>
            <a:spLocks noGrp="1"/>
          </p:cNvSpPr>
          <p:nvPr>
            <p:ph type="body" idx="11" sz="quarter"/>
          </p:nvPr>
        </p:nvSpPr>
        <p:spPr/>
        <p:txBody>
          <a:bodyPr/>
          <a:lstStyle/>
          <a:p/>
          <a:p>
            <a:r>
              <a:t> Answer: B - Case law enables courts to apply previous rulings to current cases, especially in areas like digital forensics where technology evolves rapidly and statutes may lag behind. This helps address ambiguities in laws related to digital evidence and privacy.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E-mail Abuse Investigations</a:t>
            </a:r>
          </a:p>
        </p:txBody>
      </p:sp>
      <p:sp>
        <p:nvSpPr>
          <p:cNvPr id="3" name="Content Placeholder 2"/>
          <p:cNvSpPr>
            <a:spLocks noGrp="1"/>
          </p:cNvSpPr>
          <p:nvPr>
            <p:ph idx="10" sz="quarter"/>
          </p:nvPr>
        </p:nvSpPr>
        <p:spPr/>
        <p:txBody>
          <a:bodyPr>
            <a:normAutofit/>
          </a:bodyPr>
          <a:lstStyle/>
          <a:p/>
          <a:p>
            <a:pPr>
              <a:defRPr b="1"/>
            </a:pPr>
            <a:r>
              <a:t>When investigating e-mail abuse, which of the following is a critical step in obtaining evidence from a Web-based e-mail service like Gmail?</a:t>
            </a:r>
          </a:p>
          <a:p>
            <a:pPr lvl="1"/>
            <a:r>
              <a:t>A) Requesting a copy of the user's Outlook .pst file from their computer</a:t>
            </a:r>
          </a:p>
          <a:p>
            <a:pPr lvl="1"/>
            <a:r>
              <a:t>B) Extracting all related e-mail address information by searching for Internet keywords</a:t>
            </a:r>
          </a:p>
          <a:p>
            <a:pPr lvl="1"/>
            <a:r>
              <a:t>C) Analyzing the message headers of all e-mails sent from the suspect's server</a:t>
            </a:r>
          </a:p>
          <a:p>
            <a:pPr lvl="1"/>
            <a:r>
              <a:t>D) Obtaining server log records from the e-mail server administrator</a:t>
            </a:r>
          </a:p>
        </p:txBody>
      </p:sp>
      <p:sp>
        <p:nvSpPr>
          <p:cNvPr id="4" name="Text Placeholder 3"/>
          <p:cNvSpPr>
            <a:spLocks noGrp="1"/>
          </p:cNvSpPr>
          <p:nvPr>
            <p:ph type="body" idx="11" sz="quarter"/>
          </p:nvPr>
        </p:nvSpPr>
        <p:spPr/>
        <p:txBody>
          <a:bodyPr/>
          <a:lstStyle/>
          <a:p/>
          <a:p>
            <a:r>
              <a:t> Answer: B - For Web-based e-mail investigations, the recommended step is to search for Internet keywords to extract all related e-mail address information. This is specifically mentioned in the provided text as a key step for such cases.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Establishing Company Policies</a:t>
            </a:r>
          </a:p>
        </p:txBody>
      </p:sp>
      <p:sp>
        <p:nvSpPr>
          <p:cNvPr id="4" name="Content Placeholder 3"/>
          <p:cNvSpPr>
            <a:spLocks noGrp="1"/>
          </p:cNvSpPr>
          <p:nvPr>
            <p:ph idx="10" sz="quarter"/>
          </p:nvPr>
        </p:nvSpPr>
        <p:spPr/>
        <p:txBody>
          <a:bodyPr>
            <a:normAutofit/>
          </a:bodyPr>
          <a:lstStyle/>
          <a:p>
            <a:pPr>
              <a:defRPr sz="2000"/>
            </a:pPr>
            <a:r>
              <a:t>Businesses reduce litigation risk by publishing clear, easy-to-follow policies</a:t>
            </a:r>
          </a:p>
          <a:p>
            <a:pPr>
              <a:defRPr sz="2000"/>
            </a:pPr>
            <a:r>
              <a:t>Policies streamline internal investigations and establish legal authority</a:t>
            </a:r>
          </a:p>
          <a:p>
            <a:pPr>
              <a:defRPr sz="2000"/>
            </a:pPr>
            <a:r>
              <a:t>Key policies include Acceptable Use Policies (AUP) for computer/network usage</a:t>
            </a:r>
          </a:p>
          <a:p>
            <a:pPr>
              <a:defRPr sz="2000"/>
            </a:pPr>
            <a:r>
              <a:t>AUP must be signed by all employees to be enforceable</a:t>
            </a:r>
          </a:p>
          <a:p>
            <a:pPr>
              <a:defRPr sz="2000"/>
            </a:pPr>
            <a:r>
              <a:t>Policies define the chain of authority for investigations</a:t>
            </a:r>
          </a:p>
          <a:p>
            <a:pPr>
              <a:defRPr sz="2000"/>
            </a:pPr>
            <a:r>
              <a:t>They specify who can initiate investigations, handle evidence, and access data</a:t>
            </a:r>
          </a:p>
          <a:p>
            <a:pPr>
              <a:defRPr sz="2000"/>
            </a:pPr>
            <a:r>
              <a:t>Defined policies grant investigators and examiners legal authority</a:t>
            </a:r>
          </a:p>
          <a:p>
            <a:pPr>
              <a:defRPr sz="2000"/>
            </a:pPr>
            <a:r>
              <a:t>Policies demonstrate organizational fairness and commitment to due process</a:t>
            </a:r>
          </a:p>
          <a:p>
            <a:pPr>
              <a:defRPr sz="2000"/>
            </a:pPr>
            <a:r>
              <a:t>Due process ensures fairness under the law and protects all parties</a:t>
            </a:r>
          </a:p>
          <a:p>
            <a:pPr>
              <a:defRPr sz="2000"/>
            </a:pPr>
            <a:r>
              <a:t>Lack of policies exposes businesses to litigation risks</a:t>
            </a:r>
          </a:p>
          <a:p>
            <a:pPr>
              <a:defRPr sz="2000"/>
            </a:pPr>
            <a:r>
              <a:t>Policy maintainers must stay updated with evolving legal standards</a:t>
            </a:r>
          </a:p>
          <a:p>
            <a:pPr>
              <a:defRPr sz="2000"/>
            </a:pPr>
            <a:r>
              <a:t>Regular training ensures employees understand acceptable network behavior</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Bit-stream Copies</a:t>
            </a:r>
          </a:p>
        </p:txBody>
      </p:sp>
      <p:sp>
        <p:nvSpPr>
          <p:cNvPr id="3" name="Subtitle 2"/>
          <p:cNvSpPr>
            <a:spLocks noGrp="1"/>
          </p:cNvSpPr>
          <p:nvPr>
            <p:ph type="subTitle" idx="1"/>
          </p:nvPr>
        </p:nvSpPr>
        <p:spPr/>
        <p:txBody>
          <a:bodyPr/>
          <a:lstStyle/>
          <a:p>
            <a:r>
              <a:t>Acquiring an Image of Evidence Media</a:t>
            </a:r>
          </a:p>
        </p:txBody>
      </p:sp>
      <p:sp>
        <p:nvSpPr>
          <p:cNvPr id="4" name="Content Placeholder 3"/>
          <p:cNvSpPr>
            <a:spLocks noGrp="1"/>
          </p:cNvSpPr>
          <p:nvPr>
            <p:ph idx="10" sz="quarter"/>
          </p:nvPr>
        </p:nvSpPr>
        <p:spPr/>
        <p:txBody>
          <a:bodyPr>
            <a:normAutofit/>
          </a:bodyPr>
          <a:lstStyle/>
          <a:p>
            <a:pPr>
              <a:defRPr sz="2400"/>
            </a:pPr>
            <a:r>
              <a:t>Preserve the original evidence as the first rule of digital forensics.</a:t>
            </a:r>
          </a:p>
          <a:p>
            <a:pPr>
              <a:defRPr sz="2400"/>
            </a:pPr>
            <a:r>
              <a:t>Analyze data only on a copy of the data—the image of the original medium.</a:t>
            </a:r>
          </a:p>
          <a:p>
            <a:pPr>
              <a:defRPr sz="2400"/>
            </a:pPr>
            <a:r>
              <a:t>Use write-blocking devices (discussed in Chapter 3) when acquiring data from disks and USB drives.</a:t>
            </a:r>
          </a:p>
          <a:p>
            <a:pPr>
              <a:defRPr sz="2400"/>
            </a:pPr>
            <a:r>
              <a:t>Several vendors offer Windows and Linux acquisition tools.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Assessing the Case</a:t>
            </a:r>
          </a:p>
        </p:txBody>
      </p:sp>
      <p:sp>
        <p:nvSpPr>
          <p:cNvPr id="4" name="Content Placeholder 3"/>
          <p:cNvSpPr>
            <a:spLocks noGrp="1"/>
          </p:cNvSpPr>
          <p:nvPr>
            <p:ph idx="10" sz="quarter"/>
          </p:nvPr>
        </p:nvSpPr>
        <p:spPr/>
        <p:txBody>
          <a:bodyPr>
            <a:normAutofit/>
          </a:bodyPr>
          <a:lstStyle/>
          <a:p>
            <a:pPr>
              <a:defRPr sz="2300"/>
            </a:pPr>
            <a:r>
              <a:t>Identify the type of case by determining the nature of the investigation.</a:t>
            </a:r>
          </a:p>
          <a:p>
            <a:pPr>
              <a:defRPr sz="2300"/>
            </a:pPr>
            <a:r>
              <a:t>Outline case details systematically, including:</a:t>
            </a:r>
          </a:p>
          <a:p>
            <a:pPr>
              <a:defRPr sz="2300"/>
            </a:pPr>
            <a:r>
              <a:t>  - Nature of the case (e.g., employee abuse of resources)</a:t>
            </a:r>
          </a:p>
          <a:p>
            <a:pPr>
              <a:defRPr sz="2300"/>
            </a:pPr>
            <a:r>
              <a:t>  - Type of evidence available (e.g., USB drive with NTFS format)</a:t>
            </a:r>
          </a:p>
          <a:p>
            <a:pPr>
              <a:defRPr sz="2300"/>
            </a:pPr>
            <a:r>
              <a:t>  - Location of evidence (e.g., recovered USB drive from George’s computer)</a:t>
            </a:r>
          </a:p>
          <a:p>
            <a:pPr>
              <a:defRPr sz="2300"/>
            </a:pPr>
            <a:r>
              <a:t>Focus on the case involving George Montgomery, who is suspected of conducting a side business using company resources.</a:t>
            </a:r>
          </a:p>
          <a:p>
            <a:pPr>
              <a:defRPr sz="2300"/>
            </a:pPr>
            <a:r>
              <a:t>Company policy states that company-owned digital assets are subject to inspection by management at any time.</a:t>
            </a:r>
          </a:p>
          <a:p>
            <a:pPr>
              <a:defRPr sz="2300"/>
            </a:pPr>
            <a:r>
              <a:t>Employees have no expectation of privacy when using company systems.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Assessing the Case</a:t>
            </a:r>
          </a:p>
        </p:txBody>
      </p:sp>
      <p:sp>
        <p:nvSpPr>
          <p:cNvPr id="4" name="Content Placeholder 3"/>
          <p:cNvSpPr>
            <a:spLocks noGrp="1"/>
          </p:cNvSpPr>
          <p:nvPr>
            <p:ph idx="10" sz="quarter"/>
          </p:nvPr>
        </p:nvSpPr>
        <p:spPr/>
        <p:txBody>
          <a:bodyPr>
            <a:normAutofit/>
          </a:bodyPr>
          <a:lstStyle/>
          <a:p>
            <a:pPr>
              <a:defRPr sz="2300"/>
            </a:pPr>
            <a:r>
              <a:t>Case Focus: Investigate employee abuse of company resources through potential side business activities.</a:t>
            </a:r>
          </a:p>
          <a:p>
            <a:pPr>
              <a:defRPr sz="2300"/>
            </a:pPr>
            <a:r>
              <a:t>Evidence to Locate: Information related to websites, ISPs, and domain names on the NTFS-formatted USB drive.</a:t>
            </a:r>
          </a:p>
          <a:p>
            <a:pPr>
              <a:defRPr sz="2300"/>
            </a:pPr>
            <a:r>
              <a:t>Case Naming Convention: Montgomery_72018 (case opened July 20, 2018).</a:t>
            </a:r>
          </a:p>
          <a:p>
            <a:pPr>
              <a:defRPr sz="2300"/>
            </a:pPr>
            <a:r>
              <a:t>Investigation Tasks: Analyze seized storage media to confirm or refute allegations of resource abuse.</a:t>
            </a:r>
          </a:p>
          <a:p>
            <a:pPr>
              <a:defRPr sz="2300"/>
            </a:pPr>
            <a:r>
              <a:t>Key Considerations: Maintain objectivity, consider exculpatory evidence, and ensure systematic data collection.</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Bit-stream Copies</a:t>
            </a:r>
          </a:p>
        </p:txBody>
      </p:sp>
      <p:sp>
        <p:nvSpPr>
          <p:cNvPr id="3" name="Content Placeholder 2"/>
          <p:cNvSpPr>
            <a:spLocks noGrp="1"/>
          </p:cNvSpPr>
          <p:nvPr>
            <p:ph idx="10" sz="quarter"/>
          </p:nvPr>
        </p:nvSpPr>
        <p:spPr/>
        <p:txBody>
          <a:bodyPr>
            <a:normAutofit/>
          </a:bodyPr>
          <a:lstStyle/>
          <a:p/>
          <a:p>
            <a:pPr>
              <a:defRPr b="1"/>
            </a:pPr>
            <a:r>
              <a:t>Which of the following best describes a bit-stream copy?</a:t>
            </a:r>
          </a:p>
          <a:p>
            <a:pPr lvl="1"/>
            <a:r>
              <a:t>A) A compressed backup of only active files on the original drive.</a:t>
            </a:r>
          </a:p>
          <a:p>
            <a:pPr lvl="1"/>
            <a:r>
              <a:t>B) A copy of the original drive's data, including deleted files and file fragments.</a:t>
            </a:r>
          </a:p>
          <a:p>
            <a:pPr lvl="1"/>
            <a:r>
              <a:t>C) A backup that only copies files with known file types and excludes deleted data.</a:t>
            </a:r>
          </a:p>
          <a:p>
            <a:pPr lvl="1"/>
            <a:r>
              <a:t>D) A mirrored copy of the drive's data, excluding metadata and sector information.</a:t>
            </a:r>
          </a:p>
        </p:txBody>
      </p:sp>
      <p:sp>
        <p:nvSpPr>
          <p:cNvPr id="4" name="Text Placeholder 3"/>
          <p:cNvSpPr>
            <a:spLocks noGrp="1"/>
          </p:cNvSpPr>
          <p:nvPr>
            <p:ph type="body" idx="11" sz="quarter"/>
          </p:nvPr>
        </p:nvSpPr>
        <p:spPr/>
        <p:txBody>
          <a:bodyPr/>
          <a:lstStyle/>
          <a:p/>
          <a:p>
            <a:r>
              <a:t> Answer: B - A bit-stream copy is a bit-by-bit duplicate of all data on the original storage medium, including deleted files and file fragments. This is different from standard backups that only copy active files and known file types.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Preparing for Digital Investigations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Developing Digital Forensics Resources</a:t>
            </a:r>
          </a:p>
        </p:txBody>
      </p:sp>
      <p:sp>
        <p:nvSpPr>
          <p:cNvPr id="4" name="Content Placeholder 3"/>
          <p:cNvSpPr>
            <a:spLocks noGrp="1"/>
          </p:cNvSpPr>
          <p:nvPr>
            <p:ph idx="10" sz="quarter"/>
          </p:nvPr>
        </p:nvSpPr>
        <p:spPr/>
        <p:txBody>
          <a:bodyPr>
            <a:normAutofit/>
          </a:bodyPr>
          <a:lstStyle/>
          <a:p>
            <a:pPr>
              <a:defRPr sz="2300"/>
            </a:pPr>
            <a:r>
              <a:t>Join computer user groups in both public and private sectors (e.g., CTIN, IACIS, HTCI, (ISC)2, InfraGard).</a:t>
            </a:r>
          </a:p>
          <a:p>
            <a:pPr>
              <a:defRPr sz="2300"/>
            </a:pPr>
            <a:r>
              <a:t>Build your own network of digital forensics experts and maintain contact through email.</a:t>
            </a:r>
          </a:p>
          <a:p>
            <a:pPr>
              <a:defRPr sz="2300"/>
            </a:pPr>
            <a:r>
              <a:t>Cultivate relationships with professionals in different technical areas (e.g., Windows experts should engage with Linux, UNIX, and macOS specialists).</a:t>
            </a:r>
          </a:p>
          <a:p>
            <a:pPr>
              <a:defRPr sz="2300"/>
            </a:pPr>
            <a:r>
              <a:t>Exercise caution and good judgment when interacting with unknown individuals on social media.</a:t>
            </a:r>
          </a:p>
          <a:p>
            <a:pPr>
              <a:defRPr sz="2300"/>
            </a:pPr>
            <a:r>
              <a:t>User groups can provide critical information about obscure operating systems (e.g., CoCo DOS case).</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Displaying Warning Banners</a:t>
            </a:r>
          </a:p>
        </p:txBody>
      </p:sp>
      <p:sp>
        <p:nvSpPr>
          <p:cNvPr id="4" name="Content Placeholder 3"/>
          <p:cNvSpPr>
            <a:spLocks noGrp="1"/>
          </p:cNvSpPr>
          <p:nvPr>
            <p:ph idx="10" sz="quarter"/>
          </p:nvPr>
        </p:nvSpPr>
        <p:spPr/>
        <p:txBody>
          <a:bodyPr>
            <a:normAutofit/>
          </a:bodyPr>
          <a:lstStyle/>
          <a:p>
            <a:pPr>
              <a:defRPr sz="2300"/>
            </a:pPr>
            <a:r>
              <a:t>Warning banners help organizations avoid litigation by clearly stating ownership and usage rights.</a:t>
            </a:r>
          </a:p>
          <a:p>
            <a:pPr>
              <a:defRPr sz="2300"/>
            </a:pPr>
            <a:r>
              <a:t>They inform users that the organization reserves the right to inspect systems and network traffic without a warrant.</a:t>
            </a:r>
          </a:p>
          <a:p>
            <a:pPr>
              <a:defRPr sz="2300"/>
            </a:pPr>
            <a:r>
              <a:t>Failure to display such banners may lead users to assume a right to privacy, potentially complicating legal actions.</a:t>
            </a:r>
          </a:p>
          <a:p>
            <a:pPr>
              <a:defRPr sz="2300"/>
            </a:pPr>
            <a:r>
              <a:t>Warning banners are essential for compliance with Fourth Amendment rules and company policies.</a:t>
            </a:r>
          </a:p>
          <a:p>
            <a:pPr>
              <a:defRPr sz="2300"/>
            </a:pPr>
            <a:r>
              <a:t>Legal considerations vary by country, with some requiring notification before seizing equipment in criminal cases.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400"/>
            </a:pPr>
            <a:r>
              <a:t>Acquire the USB drive from the IT Department (bagged and tagged).</a:t>
            </a:r>
          </a:p>
          <a:p>
            <a:pPr>
              <a:defRPr sz="2400"/>
            </a:pPr>
            <a:r>
              <a:t>Complete an evidence form and establish chain of custody.</a:t>
            </a:r>
          </a:p>
          <a:p>
            <a:pPr>
              <a:defRPr sz="2400"/>
            </a:pPr>
            <a:r>
              <a:t>Transport evidence to the digital forensics lab.</a:t>
            </a:r>
          </a:p>
          <a:p>
            <a:pPr>
              <a:defRPr sz="2400"/>
            </a:pPr>
            <a:r>
              <a:t>Store evidence in an approved secure container (fireproof, locked).</a:t>
            </a:r>
          </a:p>
          <a:p>
            <a:pPr>
              <a:defRPr sz="2400"/>
            </a:pPr>
            <a:r>
              <a:t>Prepare forensic workstation.</a:t>
            </a:r>
          </a:p>
          <a:p>
            <a:pPr>
              <a:defRPr sz="2400"/>
            </a:pPr>
            <a:r>
              <a:t>Retrieve evidence from secure container.</a:t>
            </a:r>
          </a:p>
          <a:p>
            <a:pPr>
              <a:defRPr sz="2400"/>
            </a:pPr>
            <a:r>
              <a:t>Create a forensic copy of the evidence drive.</a:t>
            </a:r>
          </a:p>
          <a:p>
            <a:pPr>
              <a:defRPr sz="2400"/>
            </a:pPr>
            <a:r>
              <a:t>Return original evidence to secure container.</a:t>
            </a:r>
          </a:p>
          <a:p>
            <a:pPr>
              <a:defRPr sz="2400"/>
            </a:pPr>
            <a:r>
              <a:t>Process the copied drive with forensic tools.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300"/>
            </a:pPr>
            <a:r>
              <a:t>Attorney-client privilege (ACP) protects confidential communications between an attorney and client regarding legal matters.</a:t>
            </a:r>
          </a:p>
          <a:p>
            <a:pPr>
              <a:defRPr sz="2300"/>
            </a:pPr>
            <a:r>
              <a:t>The purpose of ACP is to encourage honest and open dialogue between attorney and client.</a:t>
            </a:r>
          </a:p>
          <a:p>
            <a:pPr>
              <a:defRPr sz="2300"/>
            </a:pPr>
            <a:r>
              <a:t>Confidential information must not be shared with unauthorized individuals.</a:t>
            </a:r>
          </a:p>
          <a:p>
            <a:pPr>
              <a:defRPr sz="2300"/>
            </a:pPr>
            <a:r>
              <a:t>Attorneys must keep all findings confidential and are the ultimate authority over the investigation.</a:t>
            </a:r>
          </a:p>
          <a:p>
            <a:pPr>
              <a:defRPr sz="2300"/>
            </a:pPr>
            <a:r>
              <a:t>Digital forensics analysis under ACP requires extracting all data from drives as per attorney's directions.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Developing Digital Forensics Resources</a:t>
            </a:r>
          </a:p>
        </p:txBody>
      </p:sp>
      <p:sp>
        <p:nvSpPr>
          <p:cNvPr id="4" name="Content Placeholder 3"/>
          <p:cNvSpPr>
            <a:spLocks noGrp="1"/>
          </p:cNvSpPr>
          <p:nvPr>
            <p:ph idx="10" sz="quarter"/>
          </p:nvPr>
        </p:nvSpPr>
        <p:spPr/>
        <p:txBody>
          <a:bodyPr>
            <a:normAutofit/>
          </a:bodyPr>
          <a:lstStyle/>
          <a:p>
            <a:pPr>
              <a:defRPr sz="2000"/>
            </a:pPr>
            <a:r>
              <a:t>User groups can be especially helpful when you need information about obscure OSs.</a:t>
            </a:r>
          </a:p>
          <a:p>
            <a:pPr>
              <a:defRPr sz="2000"/>
            </a:pPr>
            <a:r>
              <a:t>Case Study: Convicting a Child Molester in Pierce County, Washington</a:t>
            </a:r>
          </a:p>
          <a:p>
            <a:pPr lvl="1">
              <a:defRPr sz="2000"/>
            </a:pPr>
            <a:r>
              <a:t>The suspect installed video cameras, served alcohol to young women, and secretly filmed strip poker.</a:t>
            </a:r>
          </a:p>
          <a:p>
            <a:pPr lvl="1">
              <a:defRPr sz="2000"/>
            </a:pPr>
            <a:r>
              <a:t>Police seized computers and physical evidence, discovering CoCo DOS, an obsolete OS.</a:t>
            </a:r>
          </a:p>
          <a:p>
            <a:pPr lvl="1">
              <a:defRPr sz="2000"/>
            </a:pPr>
            <a:r>
              <a:t>A local user group provided commands and information to access the system.</a:t>
            </a:r>
          </a:p>
          <a:p>
            <a:pPr lvl="1">
              <a:defRPr sz="2000"/>
            </a:pPr>
            <a:r>
              <a:t>The investigator found a 15-year diary detailing molestation of over 400 young women.</a:t>
            </a:r>
          </a:p>
          <a:p>
            <a:pPr lvl="1">
              <a:defRPr sz="2000"/>
            </a:pPr>
            <a:r>
              <a:t>Result: Suspect received a longer sentence due to the extensive evidence.</a:t>
            </a:r>
          </a:p>
          <a:p>
            <a:pPr>
              <a:defRPr sz="2000"/>
            </a:pPr>
            <a:r>
              <a:t>Outside experts can give detailed information to retrieve digital evidence.</a:t>
            </a:r>
          </a:p>
          <a:p>
            <a:pPr>
              <a:defRPr sz="2000"/>
            </a:pPr>
            <a:r>
              <a:t>Case Study: Murder Case Involving a Macintosh Store Owner</a:t>
            </a:r>
          </a:p>
          <a:p>
            <a:pPr lvl="1">
              <a:defRPr sz="2000"/>
            </a:pPr>
            <a:r>
              <a:t>Wife found dead; police confiscated home and office computers.</a:t>
            </a:r>
          </a:p>
          <a:p>
            <a:pPr lvl="1">
              <a:defRPr sz="2000"/>
            </a:pPr>
            <a:r>
              <a:t>Hard drive was compressed and erased; a Macintosh engineer identified the compression software.</a:t>
            </a:r>
          </a:p>
          <a:p>
            <a:pPr lvl="1">
              <a:defRPr sz="2000"/>
            </a:pPr>
            <a:r>
              <a:t>Recovered text files showed husband spent $35,000 on cocaine and prostitution services.</a:t>
            </a:r>
          </a:p>
          <a:p>
            <a:pPr lvl="1">
              <a:defRPr sz="2000"/>
            </a:pPr>
            <a:r>
              <a:t>This evidence was crucial in convicting the husband of murder.</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Displaying Warning Banners</a:t>
            </a:r>
          </a:p>
        </p:txBody>
      </p:sp>
      <p:sp>
        <p:nvSpPr>
          <p:cNvPr id="4" name="Content Placeholder 3"/>
          <p:cNvSpPr>
            <a:spLocks noGrp="1"/>
          </p:cNvSpPr>
          <p:nvPr>
            <p:ph idx="10" sz="quarter"/>
          </p:nvPr>
        </p:nvSpPr>
        <p:spPr/>
        <p:txBody>
          <a:bodyPr>
            <a:normAutofit/>
          </a:bodyPr>
          <a:lstStyle/>
          <a:p>
            <a:pPr>
              <a:defRPr sz="2300"/>
            </a:pPr>
            <a:r>
              <a:t>Warning banners assert the right to inspect computer systems and network traffic without needing a search warrant or court order under Fourth Amendment rules.</a:t>
            </a:r>
          </a:p>
          <a:p>
            <a:pPr>
              <a:defRPr sz="2300"/>
            </a:pPr>
            <a:r>
              <a:t>Organizations with clear policies can inspect for both criminal activity and policy violations, though legal requirements vary by country.</a:t>
            </a:r>
          </a:p>
          <a:p>
            <a:pPr>
              <a:defRPr sz="2300"/>
            </a:pPr>
            <a:r>
              <a:t>In some countries, employees must be informed of potential seizure if suspected of a criminal act.</a:t>
            </a:r>
          </a:p>
          <a:p>
            <a:pPr>
              <a:defRPr sz="2300"/>
            </a:pPr>
            <a:r>
              <a:t>Warning banners are critical in legal cases to establish that users had no expectation of privacy.</a:t>
            </a:r>
          </a:p>
          <a:p>
            <a:pPr>
              <a:defRPr sz="2300"/>
            </a:pPr>
            <a:r>
              <a:t>Warning banners are easier to present as evidence in trials compared to policy manuals.</a:t>
            </a:r>
          </a:p>
          <a:p>
            <a:pPr>
              <a:defRPr sz="2300"/>
            </a:pPr>
            <a:r>
              <a:t>Government agencies and corporations now require warning banners as part of logon/startup processes.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300"/>
            </a:pPr>
            <a:r>
              <a:t>Acquire the USB drive from the IT Department, which bagged and tagged the evidence.</a:t>
            </a:r>
          </a:p>
          <a:p>
            <a:pPr>
              <a:defRPr sz="2300"/>
            </a:pPr>
            <a:r>
              <a:t>Complete an evidence form and establish a chain of custody.</a:t>
            </a:r>
          </a:p>
          <a:p>
            <a:pPr>
              <a:defRPr sz="2300"/>
            </a:pPr>
            <a:r>
              <a:t>Transport the evidence to your digital forensics lab.</a:t>
            </a:r>
          </a:p>
          <a:p>
            <a:pPr>
              <a:defRPr sz="2300"/>
            </a:pPr>
            <a:r>
              <a:t>Place the evidence in an approved secure container (fireproof container locked by a key or combination).</a:t>
            </a:r>
          </a:p>
          <a:p>
            <a:pPr>
              <a:defRPr sz="2300"/>
            </a:pPr>
            <a:r>
              <a:t>Prepare your forensic workstation.</a:t>
            </a:r>
          </a:p>
          <a:p>
            <a:pPr>
              <a:defRPr sz="2300"/>
            </a:pPr>
            <a:r>
              <a:t>Retrieve the evidence from the secure container.</a:t>
            </a:r>
          </a:p>
          <a:p>
            <a:pPr>
              <a:defRPr sz="2300"/>
            </a:pPr>
            <a:r>
              <a:t>Make a forensic copy of the evidence drive (in this case, the USB drive).</a:t>
            </a:r>
          </a:p>
          <a:p>
            <a:pPr>
              <a:defRPr sz="2300"/>
            </a:pPr>
            <a:r>
              <a:t>Return the evidence drive to the secure container.</a:t>
            </a:r>
          </a:p>
          <a:p>
            <a:pPr>
              <a:defRPr sz="2300"/>
            </a:pPr>
            <a:r>
              <a:t>Process the copied evidence drive with your digital forensics tools.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000"/>
            </a:pPr>
            <a:r>
              <a:t>Confidential communications between attorney and client are protected under ACP.</a:t>
            </a:r>
          </a:p>
          <a:p>
            <a:pPr>
              <a:defRPr sz="2000"/>
            </a:pPr>
            <a:r>
              <a:t>Attorney must maintain confidentiality of all findings.</a:t>
            </a:r>
          </a:p>
          <a:p>
            <a:pPr>
              <a:defRPr sz="2000"/>
            </a:pPr>
            <a:r>
              <a:t>Attorney is ultimate authority over the investigation.</a:t>
            </a:r>
          </a:p>
          <a:p>
            <a:pPr>
              <a:defRPr sz="2000"/>
            </a:pPr>
            <a:r>
              <a:t>Attorney typically requests extraction of all data from drives.</a:t>
            </a:r>
          </a:p>
          <a:p>
            <a:pPr>
              <a:defRPr sz="2000"/>
            </a:pPr>
            <a:r>
              <a:t>Compliance with attorney's directions is mandatory.</a:t>
            </a:r>
          </a:p>
          <a:p>
            <a:pPr>
              <a:defRPr sz="2000"/>
            </a:pPr>
            <a:r>
              <a:t>Large data volumes require thorough examination of all drive content.</a:t>
            </a:r>
          </a:p>
          <a:p>
            <a:pPr>
              <a:defRPr sz="2000"/>
            </a:pPr>
            <a:r>
              <a:t>Printouts may be problematic for log files or proprietary programs.</a:t>
            </a:r>
          </a:p>
          <a:p>
            <a:pPr>
              <a:defRPr sz="2000"/>
            </a:pPr>
            <a:r>
              <a:t>Digital evidence should be viewed electronically to avoid issues with printouts.</a:t>
            </a:r>
          </a:p>
          <a:p>
            <a:pPr>
              <a:defRPr sz="2000"/>
            </a:pPr>
            <a:r>
              <a:t>Educate attorneys on sorting and analyzing large data sets efficiently.</a:t>
            </a:r>
          </a:p>
          <a:p>
            <a:pPr>
              <a:defRPr sz="2000"/>
            </a:pPr>
            <a:r>
              <a:t>Binary files like CAD drawings require specific programs for examination.</a:t>
            </a:r>
          </a:p>
          <a:p>
            <a:pPr>
              <a:defRPr sz="2000"/>
            </a:pPr>
            <a:r>
              <a:t>Engineering companies may have specialized drafting programs for evidence review.</a:t>
            </a:r>
          </a:p>
          <a:p>
            <a:pPr>
              <a:defRPr sz="2000"/>
            </a:pPr>
            <a:r>
              <a:t>Design plans for product-related lawsuits must be extracted for expert review.</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Displaying Warning Banners</a:t>
            </a:r>
          </a:p>
        </p:txBody>
      </p:sp>
      <p:sp>
        <p:nvSpPr>
          <p:cNvPr id="4" name="Content Placeholder 3"/>
          <p:cNvSpPr>
            <a:spLocks noGrp="1"/>
          </p:cNvSpPr>
          <p:nvPr>
            <p:ph idx="10" sz="quarter"/>
          </p:nvPr>
        </p:nvSpPr>
        <p:spPr/>
        <p:txBody>
          <a:bodyPr>
            <a:normAutofit/>
          </a:bodyPr>
          <a:lstStyle/>
          <a:p>
            <a:pPr>
              <a:defRPr sz="2300"/>
            </a:pPr>
            <a:r>
              <a:t>Access to this system and network is restricted.</a:t>
            </a:r>
          </a:p>
          <a:p>
            <a:pPr>
              <a:defRPr sz="2300"/>
            </a:pPr>
            <a:r>
              <a:t>Use of this system and network is for official business only.</a:t>
            </a:r>
          </a:p>
          <a:p>
            <a:pPr>
              <a:defRPr sz="2300"/>
            </a:pPr>
            <a:r>
              <a:t>Systems and networks are subject to monitoring at any time by the owner.</a:t>
            </a:r>
          </a:p>
          <a:p>
            <a:pPr>
              <a:defRPr sz="2300"/>
            </a:pPr>
            <a:r>
              <a:t>Using this system implies consent to monitoring by the owner.</a:t>
            </a:r>
          </a:p>
          <a:p>
            <a:pPr>
              <a:defRPr sz="2300"/>
            </a:pPr>
            <a:r>
              <a:t>Unauthorized or illegal users of this system or network will be subject to discipline or prosecution.</a:t>
            </a:r>
          </a:p>
          <a:p>
            <a:pPr>
              <a:defRPr sz="2300"/>
            </a:pPr>
            <a:r>
              <a:t>Users of this system agree that they have no expectation of privacy relating to all activity performed on this system.</a:t>
            </a:r>
          </a:p>
          <a:p>
            <a:pPr>
              <a:defRPr sz="2300"/>
            </a:pPr>
            <a:r>
              <a:t>This system is the property of Company X.</a:t>
            </a:r>
          </a:p>
          <a:p>
            <a:pPr>
              <a:defRPr sz="2300"/>
            </a:pPr>
            <a:r>
              <a:t>This system is for authorized use only; unauthorized access is a violation of law and violators will be prosecuted.</a:t>
            </a:r>
          </a:p>
          <a:p>
            <a:pPr>
              <a:defRPr sz="2300"/>
            </a:pPr>
            <a:r>
              <a:t>All activity, software, network traffic, and communications are subject to monitoring.</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300"/>
            </a:pPr>
            <a:r>
              <a:t>Acquire the USB drive from the IT Department, which has bagged and tagged the evidence.</a:t>
            </a:r>
          </a:p>
          <a:p>
            <a:pPr>
              <a:defRPr sz="2300"/>
            </a:pPr>
            <a:r>
              <a:t>Complete an evidence form and establish a chain of custody.</a:t>
            </a:r>
          </a:p>
          <a:p>
            <a:pPr>
              <a:defRPr sz="2300"/>
            </a:pPr>
            <a:r>
              <a:t>Transport the evidence to your digital forensics lab.</a:t>
            </a:r>
          </a:p>
          <a:p>
            <a:pPr>
              <a:defRPr sz="2300"/>
            </a:pPr>
            <a:r>
              <a:t>Store the evidence in an approved secure container (fireproof, locked with key or combination).</a:t>
            </a:r>
          </a:p>
          <a:p>
            <a:pPr>
              <a:defRPr sz="2300"/>
            </a:pPr>
            <a:r>
              <a:t>Prepare your forensic workstation.</a:t>
            </a:r>
          </a:p>
          <a:p>
            <a:pPr>
              <a:defRPr sz="2300"/>
            </a:pPr>
            <a:r>
              <a:t>Retrieve the evidence from the secure container.</a:t>
            </a:r>
          </a:p>
          <a:p>
            <a:pPr>
              <a:defRPr sz="2300"/>
            </a:pPr>
            <a:r>
              <a:t>Make a forensic copy of the evidence drive (USB drive).</a:t>
            </a:r>
          </a:p>
          <a:p>
            <a:pPr>
              <a:defRPr sz="2300"/>
            </a:pPr>
            <a:r>
              <a:t>Return the evidence drive to the secure container.</a:t>
            </a:r>
          </a:p>
          <a:p>
            <a:pPr>
              <a:defRPr sz="2300"/>
            </a:pPr>
            <a:r>
              <a:t>Process the copied evidence drive with digital forensics tools.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Maintaining Professional Conduct</a:t>
            </a:r>
          </a:p>
          <a:p>
            <a:pPr/>
            <a:r>
              <a:t>Conducting an Investigation</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300"/>
            </a:pPr>
            <a:r>
              <a:t>Confidential communications between attorney and client are protected under ACP to ensure honest dialogue.</a:t>
            </a:r>
          </a:p>
          <a:p>
            <a:pPr>
              <a:defRPr sz="2300"/>
            </a:pPr>
            <a:r>
              <a:t>Attorneys must maintain confidentiality of all findings and have ultimate authority over the investigation.</a:t>
            </a:r>
          </a:p>
          <a:p>
            <a:pPr>
              <a:defRPr sz="2300"/>
            </a:pPr>
            <a:r>
              <a:t>Digital evidence must be extracted comprehensively from drives, with compliance to attorney's directives.</a:t>
            </a:r>
          </a:p>
          <a:p>
            <a:pPr>
              <a:defRPr sz="2300"/>
            </a:pPr>
            <a:r>
              <a:t>Large data volumes require specialized tools and methods for efficient analysis.</a:t>
            </a:r>
          </a:p>
          <a:p>
            <a:pPr>
              <a:defRPr sz="2300"/>
            </a:pPr>
            <a:r>
              <a:t>Binary files like CAD drawings require specific programs for examination and may need printouts or secure viewing.</a:t>
            </a:r>
          </a:p>
          <a:p>
            <a:pPr>
              <a:defRPr sz="2300"/>
            </a:pPr>
            <a:r>
              <a:t>Use of secure communication methods (e.g., encrypted emails) is essential to maintain confidentiality.</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Displaying Warning Banners</a:t>
            </a:r>
          </a:p>
        </p:txBody>
      </p:sp>
      <p:sp>
        <p:nvSpPr>
          <p:cNvPr id="4" name="Content Placeholder 3"/>
          <p:cNvSpPr>
            <a:spLocks noGrp="1"/>
          </p:cNvSpPr>
          <p:nvPr>
            <p:ph idx="10" sz="quarter"/>
          </p:nvPr>
        </p:nvSpPr>
        <p:spPr/>
        <p:txBody>
          <a:bodyPr>
            <a:normAutofit/>
          </a:bodyPr>
          <a:lstStyle/>
          <a:p>
            <a:pPr>
              <a:defRPr sz="2300"/>
            </a:pPr>
            <a:r>
              <a:t>Warning banners are critical in legal cases to establish user awareness of monitoring rights.</a:t>
            </a:r>
          </a:p>
          <a:p>
            <a:pPr>
              <a:defRPr sz="2300"/>
            </a:pPr>
            <a:r>
              <a:t>In the U.S., companies can inspect systems without a warrant if a clear warning banner is displayed.</a:t>
            </a:r>
          </a:p>
          <a:p>
            <a:pPr>
              <a:defRPr sz="2300"/>
            </a:pPr>
            <a:r>
              <a:t>However, laws vary by country; for example, in some jurisdictions, employees must be informed of potential seizures if suspected of criminal activity.</a:t>
            </a:r>
          </a:p>
          <a:p>
            <a:pPr>
              <a:defRPr sz="2300"/>
            </a:pPr>
            <a:r>
              <a:t>EU and member nations impose strict penalties for unauthorized data transfers across borders without consent.</a:t>
            </a:r>
          </a:p>
          <a:p>
            <a:pPr>
              <a:defRPr sz="2300"/>
            </a:pPr>
            <a:r>
              <a:t>State laws in the U.S. recognize the concept of waiving privacy expectations through clear policies and banners.</a:t>
            </a:r>
          </a:p>
          <a:p>
            <a:pPr>
              <a:defRPr sz="2300"/>
            </a:pPr>
            <a:r>
              <a:t>Failure to display a warning banner may lead to legal disputes over the authority to inspect user data.</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000"/>
            </a:pPr>
            <a:r>
              <a:t>Acquire the USB drive from the IT Department, which bagged and tagged the evidence.</a:t>
            </a:r>
          </a:p>
          <a:p>
            <a:pPr>
              <a:defRPr sz="2000"/>
            </a:pPr>
            <a:r>
              <a:t>Complete an evidence form and establish a chain of custody.</a:t>
            </a:r>
          </a:p>
          <a:p>
            <a:pPr>
              <a:defRPr sz="2000"/>
            </a:pPr>
            <a:r>
              <a:t>Transport the evidence to your digital forensics lab.</a:t>
            </a:r>
          </a:p>
          <a:p>
            <a:pPr>
              <a:defRPr sz="2000"/>
            </a:pPr>
            <a:r>
              <a:t>Place the evidence in an approved secure container (fireproof container locked by a key or combination).</a:t>
            </a:r>
          </a:p>
          <a:p>
            <a:pPr>
              <a:defRPr sz="2000"/>
            </a:pPr>
            <a:r>
              <a:t>Return the evidence drive to the secure container after making a forensic copy.</a:t>
            </a:r>
          </a:p>
          <a:p>
            <a:pPr>
              <a:defRPr sz="2000"/>
            </a:pPr>
            <a:r>
              <a:t>The secure container should be a locked, fireproof locker or cabinet with limited access.</a:t>
            </a:r>
          </a:p>
          <a:p>
            <a:pPr>
              <a:defRPr sz="2000"/>
            </a:pPr>
            <a:r>
              <a:t>Preserve the evidence to avoid tampering or contamination.</a:t>
            </a:r>
          </a:p>
          <a:p>
            <a:pPr>
              <a:defRPr sz="2000"/>
            </a:pPr>
            <a:r>
              <a:t>Document the evidence with an evidence custody form (single-evidence or multi-evidence form).</a:t>
            </a:r>
          </a:p>
          <a:p>
            <a:pPr>
              <a:defRPr sz="2000"/>
            </a:pPr>
            <a:r>
              <a:t>Record details about the media, including who recovered the evidence and when, and who possessed it and when.</a:t>
            </a:r>
          </a:p>
          <a:p>
            <a:pPr>
              <a:defRPr sz="2000"/>
            </a:pPr>
            <a:r>
              <a:t>Use a single-evidence form for detailed tracking of each item, or a multi-evidence form for listing all items associated with a case.</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000"/>
            </a:pPr>
            <a:r>
              <a:t>Request a memo from the attorney directing the investigation, specifying privileged communication and listing team members.</a:t>
            </a:r>
          </a:p>
          <a:p>
            <a:pPr>
              <a:defRPr sz="2000"/>
            </a:pPr>
            <a:r>
              <a:t>Initiate the investigation only after receiving the memo; prior findings are subject to discovery.</a:t>
            </a:r>
          </a:p>
          <a:p>
            <a:pPr>
              <a:defRPr sz="2000"/>
            </a:pPr>
            <a:r>
              <a:t>Create two bit-stream images of the drive using different tools to ensure comprehensive analysis.</a:t>
            </a:r>
          </a:p>
          <a:p>
            <a:pPr>
              <a:defRPr sz="2000"/>
            </a:pPr>
            <a:r>
              <a:t>Verify hash values on all files to confirm data integrity between original and image files.</a:t>
            </a:r>
          </a:p>
          <a:p>
            <a:pPr>
              <a:defRPr sz="2000"/>
            </a:pPr>
            <a:r>
              <a:t>Systematically examine all drive areas (allocated and unallocated) for data extraction.</a:t>
            </a:r>
          </a:p>
          <a:p>
            <a:pPr>
              <a:defRPr sz="2000"/>
            </a:pPr>
            <a:r>
              <a:t>Perform keyword searches on both allocated and unallocated data to identify relevant information.</a:t>
            </a:r>
          </a:p>
          <a:p>
            <a:pPr>
              <a:defRPr sz="2000"/>
            </a:pPr>
            <a:r>
              <a:t>Use specialized tools for Windows Registry analysis to extract and search for keywords.</a:t>
            </a:r>
          </a:p>
          <a:p>
            <a:pPr>
              <a:defRPr sz="2000"/>
            </a:pPr>
            <a:r>
              <a:t>Utilize appropriate software to view binary files (e.g., CAD drawings) and prepare printouts if necessary.</a:t>
            </a:r>
          </a:p>
          <a:p>
            <a:pPr>
              <a:defRPr sz="2000"/>
            </a:pPr>
            <a:r>
              <a:t>Employ tools to clean unallocated data by removing or replacing nonprintable data.</a:t>
            </a:r>
          </a:p>
          <a:p>
            <a:pPr>
              <a:defRPr sz="2000"/>
            </a:pPr>
            <a:r>
              <a:t>Organize recovered data into structured folders for easy access by attorneys and paralegals.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300"/>
            </a:pPr>
            <a:r>
              <a:t>Secure Storage Requirements</a:t>
            </a:r>
          </a:p>
          <a:p>
            <a:pPr>
              <a:defRPr sz="2300"/>
            </a:pPr>
            <a:r>
              <a:t>Approved Secure Container</a:t>
            </a:r>
          </a:p>
          <a:p>
            <a:pPr lvl="1">
              <a:defRPr sz="2300"/>
            </a:pPr>
            <a:r>
              <a:t>Locked, fireproof locker or cabinet</a:t>
            </a:r>
          </a:p>
          <a:p>
            <a:pPr lvl="1">
              <a:defRPr sz="2300"/>
            </a:pPr>
            <a:r>
              <a:t>Limited access (only authorized personnel)</a:t>
            </a:r>
          </a:p>
          <a:p>
            <a:pPr lvl="1">
              <a:defRPr sz="2300"/>
            </a:pPr>
            <a:r>
              <a:t>Used for storing evidence after acquisition</a:t>
            </a:r>
          </a:p>
          <a:p>
            <a:pPr>
              <a:defRPr sz="2300"/>
            </a:pPr>
            <a:r>
              <a:t>Chain of Custody Documentation</a:t>
            </a:r>
          </a:p>
          <a:p>
            <a:pPr lvl="1">
              <a:defRPr sz="2300"/>
            </a:pPr>
            <a:r>
              <a:t>Record details about media, recovery, and possession</a:t>
            </a:r>
          </a:p>
          <a:p>
            <a:pPr lvl="1">
              <a:defRPr sz="2300"/>
            </a:pPr>
            <a:r>
              <a:t>Use evidence custody form (single or multi-evidence)</a:t>
            </a:r>
          </a:p>
          <a:p>
            <a:pPr lvl="1">
              <a:defRPr sz="2300"/>
            </a:pPr>
            <a:r>
              <a:t>Include case number, investigator, location, and evidence description</a:t>
            </a:r>
          </a:p>
          <a:p>
            <a:pPr lvl="1">
              <a:defRPr sz="2300"/>
            </a:pPr>
            <a:r>
              <a:t>Document who recovered evidence, date/time, and disposition</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300"/>
            </a:pPr>
            <a:r>
              <a:t>For binary files such as CAD drawings, identify the correct program required to examine the file.</a:t>
            </a:r>
          </a:p>
          <a:p>
            <a:pPr>
              <a:defRPr sz="2300"/>
            </a:pPr>
            <a:r>
              <a:t>If possible, generate printouts of binary file content for review by attorneys and expert witnesses.</a:t>
            </a:r>
          </a:p>
          <a:p>
            <a:pPr>
              <a:defRPr sz="2300"/>
            </a:pPr>
            <a:r>
              <a:t>For large binary files, load the specialized program on a separate workstation to allow the attorney to view the evidence files.</a:t>
            </a:r>
          </a:p>
          <a:p>
            <a:pPr>
              <a:defRPr sz="2300"/>
            </a:pPr>
            <a:r>
              <a:t>Use tools that remove or replace nonprintable data for unallocated data recovery.</a:t>
            </a:r>
          </a:p>
          <a:p>
            <a:pPr>
              <a:defRPr sz="2300"/>
            </a:pPr>
            <a:r>
              <a:t>Ensure that all recovered data is stored in well-organized folders for easy access by legal professionals.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300"/>
            </a:pPr>
            <a:r>
              <a:t>Secure Storage Requirements:</a:t>
            </a:r>
          </a:p>
          <a:p>
            <a:pPr>
              <a:defRPr sz="2300"/>
            </a:pPr>
            <a:r>
              <a:t>  - Approved secure container: Locked, fireproof locker or cabinet with limited access</a:t>
            </a:r>
          </a:p>
          <a:p>
            <a:pPr>
              <a:defRPr sz="2300"/>
            </a:pPr>
            <a:r>
              <a:t>  - Limited access: Only authorized personnel can open the container</a:t>
            </a:r>
          </a:p>
          <a:p>
            <a:pPr>
              <a:defRPr sz="2300"/>
            </a:pPr>
            <a:r>
              <a:t>Chain of Custody Documentation:</a:t>
            </a:r>
          </a:p>
          <a:p>
            <a:pPr>
              <a:defRPr sz="2300"/>
            </a:pPr>
            <a:r>
              <a:t>  - Evidence custody form (single-evidence or multi-evidence form)</a:t>
            </a:r>
          </a:p>
          <a:p>
            <a:pPr>
              <a:defRPr sz="2300"/>
            </a:pPr>
            <a:r>
              <a:t>  - Form details: Case number, investigator, nature of case, location, description of evidence</a:t>
            </a:r>
          </a:p>
          <a:p>
            <a:pPr>
              <a:defRPr sz="2300"/>
            </a:pPr>
            <a:r>
              <a:t>  - Vendor and model/serial number information</a:t>
            </a:r>
          </a:p>
          <a:p>
            <a:pPr>
              <a:defRPr sz="2300"/>
            </a:pPr>
            <a:r>
              <a:t>  - Evidence recovered by, date/time, and disposition of evidence</a:t>
            </a:r>
          </a:p>
          <a:p>
            <a:pPr>
              <a:defRPr sz="2300"/>
            </a:pPr>
            <a:r>
              <a:t>  - Page numbering for multi-evidence forms (e.g., Page 1 of 2)</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1800"/>
            </a:pPr>
            <a:r>
              <a:t>Request a memo from the attorney directing you to start the investigation. The memorandum must state that the investigation is privileged communication and list your name and any other associates’ names assigned to the case.</a:t>
            </a:r>
          </a:p>
          <a:p>
            <a:pPr>
              <a:defRPr sz="1800"/>
            </a:pPr>
            <a:r>
              <a:t>Request a list of keywords of interest to the investigation.</a:t>
            </a:r>
          </a:p>
          <a:p>
            <a:pPr>
              <a:defRPr sz="1800"/>
            </a:pPr>
            <a:r>
              <a:t>After receiving the memorandum, initiate the investigation and analysis. Any findings made before receiving the memorandum are subject to discovery by the opposing attorney.</a:t>
            </a:r>
          </a:p>
          <a:p>
            <a:pPr>
              <a:defRPr sz="1800"/>
            </a:pPr>
            <a:r>
              <a:t>For drive examinations, create two bit-stream images using different tools to account for their strengths and weaknesses. Use uncompressed images if storage allows for easier recovery of uncorrupted data.</a:t>
            </a:r>
          </a:p>
          <a:p>
            <a:pPr>
              <a:defRPr sz="1800"/>
            </a:pPr>
            <a:r>
              <a:t>Verify hash values on all files on the original and re-created disks or image files.</a:t>
            </a:r>
          </a:p>
          <a:p>
            <a:pPr>
              <a:defRPr sz="1800"/>
            </a:pPr>
            <a:r>
              <a:t>Methodically examine all portions of the drive (allocated and unallocated data areas) and extract all data.</a:t>
            </a:r>
          </a:p>
          <a:p>
            <a:pPr>
              <a:defRPr sz="1800"/>
            </a:pPr>
            <a:r>
              <a:t>Run keyword searches on allocated and unallocated disk space, then follow up to determine if the results support the case.</a:t>
            </a:r>
          </a:p>
          <a:p>
            <a:pPr>
              <a:defRPr sz="1800"/>
            </a:pPr>
            <a:r>
              <a:t>For Windows OSs, use specialty tools like AccessData Registry Viewer or Registry viewer programs to analyze and extract data from the Registry. Use the Edit, Find menu option to search for keywords.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300"/>
            </a:pPr>
            <a:r>
              <a:t>Document evidence using an evidence custody form (also called a chain-of-evidence form).</a:t>
            </a:r>
          </a:p>
          <a:p>
            <a:pPr>
              <a:defRPr sz="2300"/>
            </a:pPr>
            <a:r>
              <a:t>Forms should be easy to read and use, and can be single-evidence or multi-evidence forms.</a:t>
            </a:r>
          </a:p>
          <a:p>
            <a:pPr>
              <a:defRPr sz="2300"/>
            </a:pPr>
            <a:r>
              <a:t>Single-evidence form: Dedicates a page for each item retrieved for a case. Allows detailed tracking of actions taken with the evidence.</a:t>
            </a:r>
          </a:p>
          <a:p>
            <a:pPr>
              <a:defRPr sz="2300"/>
            </a:pPr>
            <a:r>
              <a:t>Multi-evidence form: Lists all items associated with a case. Useful for administrative needs.</a:t>
            </a:r>
          </a:p>
          <a:p>
            <a:pPr>
              <a:defRPr sz="2300"/>
            </a:pPr>
            <a:r>
              <a:t>Forms must include: Case number, investigating organization, investigator, nature of case, location, description of evidence, vendor name, model/serial number, evidence recovered by, date/time, and disposition details.</a:t>
            </a:r>
          </a:p>
          <a:p>
            <a:pPr>
              <a:defRPr sz="2300"/>
            </a:pPr>
            <a:r>
              <a:t>Page numbers are required for multi-evidence forms to manage multiple pages of evidence entries.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2300"/>
            </a:pPr>
            <a:r>
              <a:t>Minimize all written communication with the attorney; use the telephone when you need to ask questions or provide information related to the case.</a:t>
            </a:r>
          </a:p>
          <a:p>
            <a:pPr>
              <a:defRPr sz="2300"/>
            </a:pPr>
            <a:r>
              <a:t>Any documentation written to the attorney must contain a header stating that it’s 'Privileged Legal Communication—Confidential Work Product,' as defined under the attorney-work-product rule.</a:t>
            </a:r>
          </a:p>
          <a:p>
            <a:pPr>
              <a:defRPr sz="2300"/>
            </a:pPr>
            <a:r>
              <a:t>Assist the attorney and paralegal in analyzing the data.</a:t>
            </a:r>
          </a:p>
          <a:p>
            <a:pPr>
              <a:defRPr sz="2300"/>
            </a:pPr>
            <a:r>
              <a:t>If you have difficulty complying with the directions or don’t understand the directives in the memo, contact the attorney and explain the problem.</a:t>
            </a:r>
          </a:p>
          <a:p>
            <a:pPr>
              <a:defRPr sz="2300"/>
            </a:pPr>
            <a:r>
              <a:t>Always keep an open line of verbal communication with the attorney during these types of investigations.</a:t>
            </a:r>
          </a:p>
          <a:p>
            <a:pPr>
              <a:defRPr sz="2300"/>
            </a:pPr>
            <a:r>
              <a:t>If you’re communicating via e-mail, use encryption or another secure e-mail service for all messages.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